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7"/>
  </p:notesMasterIdLst>
  <p:handoutMasterIdLst>
    <p:handoutMasterId r:id="rId18"/>
  </p:handoutMasterIdLst>
  <p:sldIdLst>
    <p:sldId id="257" r:id="rId5"/>
    <p:sldId id="258" r:id="rId6"/>
    <p:sldId id="278" r:id="rId7"/>
    <p:sldId id="323" r:id="rId8"/>
    <p:sldId id="281" r:id="rId9"/>
    <p:sldId id="324" r:id="rId10"/>
    <p:sldId id="329" r:id="rId11"/>
    <p:sldId id="330" r:id="rId12"/>
    <p:sldId id="325" r:id="rId13"/>
    <p:sldId id="326" r:id="rId14"/>
    <p:sldId id="328" r:id="rId15"/>
    <p:sldId id="29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67A"/>
    <a:srgbClr val="0D1D51"/>
    <a:srgbClr val="0072C7"/>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7949" autoAdjust="0"/>
  </p:normalViewPr>
  <p:slideViewPr>
    <p:cSldViewPr snapToGrid="0" showGuides="1">
      <p:cViewPr varScale="1">
        <p:scale>
          <a:sx n="112" d="100"/>
          <a:sy n="112" d="100"/>
        </p:scale>
        <p:origin x="906"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560" y="-14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243D74-B9C1-450A-B0F3-6C6DCB0CF2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2C27C33-9BB1-41D5-A236-12767E7E72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AB3EA8-A58D-4C92-A3AB-D271CCC294C7}" type="datetimeFigureOut">
              <a:rPr lang="en-US" smtClean="0"/>
              <a:t>9/8/2022</a:t>
            </a:fld>
            <a:endParaRPr lang="en-US" dirty="0"/>
          </a:p>
        </p:txBody>
      </p:sp>
      <p:sp>
        <p:nvSpPr>
          <p:cNvPr id="4" name="Footer Placeholder 3">
            <a:extLst>
              <a:ext uri="{FF2B5EF4-FFF2-40B4-BE49-F238E27FC236}">
                <a16:creationId xmlns:a16="http://schemas.microsoft.com/office/drawing/2014/main" id="{44A7EADB-04A4-4093-B238-438E2C7317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DDD8696-706D-440E-AE04-4C644F0613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2A5DE8-F2C4-4DB3-88D1-656DCD59E73E}" type="slidenum">
              <a:rPr lang="en-US" smtClean="0"/>
              <a:t>‹#›</a:t>
            </a:fld>
            <a:endParaRPr lang="en-US" dirty="0"/>
          </a:p>
        </p:txBody>
      </p:sp>
    </p:spTree>
    <p:extLst>
      <p:ext uri="{BB962C8B-B14F-4D97-AF65-F5344CB8AC3E}">
        <p14:creationId xmlns:p14="http://schemas.microsoft.com/office/powerpoint/2010/main" val="178982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US" noProof="0" smtClean="0"/>
              <a:t>9/8/2022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US" noProof="0" smtClean="0"/>
              <a:t>‹#›</a:t>
            </a:fld>
            <a:endParaRPr lang="en-US"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dirty="0"/>
          </a:p>
        </p:txBody>
      </p:sp>
    </p:spTree>
    <p:extLst>
      <p:ext uri="{BB962C8B-B14F-4D97-AF65-F5344CB8AC3E}">
        <p14:creationId xmlns:p14="http://schemas.microsoft.com/office/powerpoint/2010/main" val="2985530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2</a:t>
            </a:fld>
            <a:endParaRPr lang="en-US" dirty="0"/>
          </a:p>
        </p:txBody>
      </p:sp>
    </p:spTree>
    <p:extLst>
      <p:ext uri="{BB962C8B-B14F-4D97-AF65-F5344CB8AC3E}">
        <p14:creationId xmlns:p14="http://schemas.microsoft.com/office/powerpoint/2010/main" val="3179795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3</a:t>
            </a:fld>
            <a:endParaRPr lang="en-US" dirty="0"/>
          </a:p>
        </p:txBody>
      </p:sp>
    </p:spTree>
    <p:extLst>
      <p:ext uri="{BB962C8B-B14F-4D97-AF65-F5344CB8AC3E}">
        <p14:creationId xmlns:p14="http://schemas.microsoft.com/office/powerpoint/2010/main" val="1540241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4</a:t>
            </a:fld>
            <a:endParaRPr lang="en-US" dirty="0"/>
          </a:p>
        </p:txBody>
      </p:sp>
    </p:spTree>
    <p:extLst>
      <p:ext uri="{BB962C8B-B14F-4D97-AF65-F5344CB8AC3E}">
        <p14:creationId xmlns:p14="http://schemas.microsoft.com/office/powerpoint/2010/main" val="2898530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8</a:t>
            </a:fld>
            <a:endParaRPr lang="en-US" dirty="0"/>
          </a:p>
        </p:txBody>
      </p:sp>
    </p:spTree>
    <p:extLst>
      <p:ext uri="{BB962C8B-B14F-4D97-AF65-F5344CB8AC3E}">
        <p14:creationId xmlns:p14="http://schemas.microsoft.com/office/powerpoint/2010/main" val="3472756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6304E-FDE3-4B4F-A3B7-EBE87F3FA5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674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12</a:t>
            </a:fld>
            <a:endParaRPr lang="en-US" dirty="0"/>
          </a:p>
        </p:txBody>
      </p:sp>
    </p:spTree>
    <p:extLst>
      <p:ext uri="{BB962C8B-B14F-4D97-AF65-F5344CB8AC3E}">
        <p14:creationId xmlns:p14="http://schemas.microsoft.com/office/powerpoint/2010/main" val="1244049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312605"/>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372999" y="1844881"/>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342900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6371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Envelope">
            <a:extLst>
              <a:ext uri="{FF2B5EF4-FFF2-40B4-BE49-F238E27FC236}">
                <a16:creationId xmlns:a16="http://schemas.microsoft.com/office/drawing/2014/main" id="{A686352B-226C-4579-B831-0DC14EC3895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Graphic 19" descr="Network">
            <a:extLst>
              <a:ext uri="{FF2B5EF4-FFF2-40B4-BE49-F238E27FC236}">
                <a16:creationId xmlns:a16="http://schemas.microsoft.com/office/drawing/2014/main" id="{460C8169-012B-451A-A6C2-6FEC0DC82AF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dirty="0"/>
              <a:t>Website </a:t>
            </a:r>
            <a:r>
              <a:rPr lang="en-US" noProof="0" dirty="0" err="1"/>
              <a:t>url</a:t>
            </a:r>
            <a:r>
              <a:rPr lang="en-US" noProof="0" dirty="0"/>
              <a:t> here</a:t>
            </a:r>
          </a:p>
        </p:txBody>
      </p: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057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26544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2" name="Picture 11">
            <a:extLst>
              <a:ext uri="{FF2B5EF4-FFF2-40B4-BE49-F238E27FC236}">
                <a16:creationId xmlns:a16="http://schemas.microsoft.com/office/drawing/2014/main" id="{EC2DFD46-BF74-47BA-A496-92ED1979C3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3789758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3" name="Picture 12">
            <a:extLst>
              <a:ext uri="{FF2B5EF4-FFF2-40B4-BE49-F238E27FC236}">
                <a16:creationId xmlns:a16="http://schemas.microsoft.com/office/drawing/2014/main" id="{332150F9-14BF-4DCB-884D-49596914C2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209293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21" name="Picture 20">
            <a:extLst>
              <a:ext uri="{FF2B5EF4-FFF2-40B4-BE49-F238E27FC236}">
                <a16:creationId xmlns:a16="http://schemas.microsoft.com/office/drawing/2014/main" id="{03383C6B-3BE4-4380-AF26-1C21492FCE8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246179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pic>
        <p:nvPicPr>
          <p:cNvPr id="8" name="Picture 7">
            <a:extLst>
              <a:ext uri="{FF2B5EF4-FFF2-40B4-BE49-F238E27FC236}">
                <a16:creationId xmlns:a16="http://schemas.microsoft.com/office/drawing/2014/main" id="{06298D65-1027-4897-A948-DCEEF8FC3D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210718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3" name="Picture 12">
            <a:extLst>
              <a:ext uri="{FF2B5EF4-FFF2-40B4-BE49-F238E27FC236}">
                <a16:creationId xmlns:a16="http://schemas.microsoft.com/office/drawing/2014/main" id="{91881DEA-0ECB-4310-ADF5-4337ACB4338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302531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dirty="0"/>
              <a:t>Click icon to add picture</a:t>
            </a:r>
          </a:p>
        </p:txBody>
      </p:sp>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dirty="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169620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dirty="0"/>
              <a:t>Click icon to add picture</a:t>
            </a:r>
          </a:p>
        </p:txBody>
      </p:sp>
    </p:spTree>
    <p:extLst>
      <p:ext uri="{BB962C8B-B14F-4D97-AF65-F5344CB8AC3E}">
        <p14:creationId xmlns:p14="http://schemas.microsoft.com/office/powerpoint/2010/main" val="19699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dirty="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2"/>
              </a:solidFill>
            </a:endParaRPr>
          </a:p>
        </p:txBody>
      </p:sp>
      <p:pic>
        <p:nvPicPr>
          <p:cNvPr id="8" name="Picture 7">
            <a:extLst>
              <a:ext uri="{FF2B5EF4-FFF2-40B4-BE49-F238E27FC236}">
                <a16:creationId xmlns:a16="http://schemas.microsoft.com/office/drawing/2014/main" id="{676C557E-B5A7-4416-BCC0-5743550BF1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pic>
        <p:nvPicPr>
          <p:cNvPr id="8" name="Picture 7">
            <a:extLst>
              <a:ext uri="{FF2B5EF4-FFF2-40B4-BE49-F238E27FC236}">
                <a16:creationId xmlns:a16="http://schemas.microsoft.com/office/drawing/2014/main" id="{8B0944B4-FE4A-459A-85B1-3476FE6C4C4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Tree>
    <p:extLst>
      <p:ext uri="{BB962C8B-B14F-4D97-AF65-F5344CB8AC3E}">
        <p14:creationId xmlns:p14="http://schemas.microsoft.com/office/powerpoint/2010/main" val="387650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9/8/2022</a:t>
            </a:fld>
            <a:endParaRPr lang="en-US" noProof="0"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gotcredit/33887741275" TargetMode="External"/><Relationship Id="rId2" Type="http://schemas.openxmlformats.org/officeDocument/2006/relationships/image" Target="../media/image12.jp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pxhere.com/en/photo/1452813" TargetMode="External"/><Relationship Id="rId2" Type="http://schemas.openxmlformats.org/officeDocument/2006/relationships/image" Target="../media/image15.jp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F7BD-FE81-4B20-8DC5-0B3EB736F9F8}"/>
              </a:ext>
            </a:extLst>
          </p:cNvPr>
          <p:cNvSpPr>
            <a:spLocks noGrp="1"/>
          </p:cNvSpPr>
          <p:nvPr>
            <p:ph type="ctrTitle"/>
          </p:nvPr>
        </p:nvSpPr>
        <p:spPr/>
        <p:txBody>
          <a:bodyPr/>
          <a:lstStyle/>
          <a:p>
            <a:pPr algn="ctr"/>
            <a:r>
              <a:rPr lang="en-US" sz="4800" dirty="0">
                <a:latin typeface="Istanbul" panose="04040805020002020604" pitchFamily="82" charset="0"/>
              </a:rPr>
              <a:t>Welcome Y’all!</a:t>
            </a:r>
          </a:p>
        </p:txBody>
      </p:sp>
      <p:pic>
        <p:nvPicPr>
          <p:cNvPr id="10" name="Picture Placeholder 9">
            <a:extLst>
              <a:ext uri="{FF2B5EF4-FFF2-40B4-BE49-F238E27FC236}">
                <a16:creationId xmlns:a16="http://schemas.microsoft.com/office/drawing/2014/main" id="{CF143FEA-6E93-4548-8A9B-318F437CD887}"/>
              </a:ext>
            </a:extLst>
          </p:cNvPr>
          <p:cNvPicPr>
            <a:picLocks noGrp="1" noChangeAspect="1"/>
          </p:cNvPicPr>
          <p:nvPr>
            <p:ph type="pic" sz="quarter" idx="10"/>
          </p:nvPr>
        </p:nvPicPr>
        <p:blipFill rotWithShape="1">
          <a:blip r:embed="rId3"/>
          <a:srcRect l="188" t="22770" r="-188" b="-22770"/>
          <a:stretch/>
        </p:blipFill>
        <p:spPr>
          <a:xfrm>
            <a:off x="710812" y="728545"/>
            <a:ext cx="5305661" cy="5305661"/>
          </a:xfrm>
        </p:spPr>
      </p:pic>
      <p:sp>
        <p:nvSpPr>
          <p:cNvPr id="6" name="Rectangle 5">
            <a:extLst>
              <a:ext uri="{FF2B5EF4-FFF2-40B4-BE49-F238E27FC236}">
                <a16:creationId xmlns:a16="http://schemas.microsoft.com/office/drawing/2014/main" id="{C2D022D1-824B-941F-E9E5-3462A11D6A56}"/>
              </a:ext>
            </a:extLst>
          </p:cNvPr>
          <p:cNvSpPr/>
          <p:nvPr/>
        </p:nvSpPr>
        <p:spPr>
          <a:xfrm>
            <a:off x="6170064" y="1136591"/>
            <a:ext cx="2136448" cy="1036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TextBox 8">
            <a:extLst>
              <a:ext uri="{FF2B5EF4-FFF2-40B4-BE49-F238E27FC236}">
                <a16:creationId xmlns:a16="http://schemas.microsoft.com/office/drawing/2014/main" id="{0E068181-0719-170C-A065-67A1390ED7DE}"/>
              </a:ext>
            </a:extLst>
          </p:cNvPr>
          <p:cNvSpPr txBox="1"/>
          <p:nvPr/>
        </p:nvSpPr>
        <p:spPr>
          <a:xfrm>
            <a:off x="6426671" y="4464847"/>
            <a:ext cx="6960548" cy="1323439"/>
          </a:xfrm>
          <a:prstGeom prst="rect">
            <a:avLst/>
          </a:prstGeom>
          <a:noFill/>
        </p:spPr>
        <p:txBody>
          <a:bodyPr wrap="square">
            <a:spAutoFit/>
          </a:bodyPr>
          <a:lstStyle/>
          <a:p>
            <a:r>
              <a:rPr kumimoji="0" lang="en-US" sz="2000" b="1" i="0" u="none" strike="noStrike" kern="1200" cap="all" spc="0" normalizeH="0" baseline="0" noProof="0" dirty="0">
                <a:ln>
                  <a:noFill/>
                </a:ln>
                <a:solidFill>
                  <a:srgbClr val="2C567A"/>
                </a:solidFill>
                <a:effectLst/>
                <a:uLnTx/>
                <a:uFillTx/>
                <a:latin typeface="Istanbul" panose="04040805020002020604" pitchFamily="82" charset="0"/>
                <a:ea typeface="+mj-ea"/>
                <a:cs typeface="+mj-cs"/>
              </a:rPr>
              <a:t>City of Bruceville-eddy </a:t>
            </a:r>
          </a:p>
          <a:p>
            <a:r>
              <a:rPr kumimoji="0" lang="en-US" sz="2000" b="1" i="0" u="none" strike="noStrike" kern="1200" cap="all" spc="0" normalizeH="0" baseline="0" noProof="0" dirty="0">
                <a:ln>
                  <a:noFill/>
                </a:ln>
                <a:solidFill>
                  <a:srgbClr val="2C567A"/>
                </a:solidFill>
                <a:effectLst/>
                <a:uLnTx/>
                <a:uFillTx/>
                <a:latin typeface="Istanbul" panose="04040805020002020604" pitchFamily="82" charset="0"/>
                <a:ea typeface="+mj-ea"/>
                <a:cs typeface="+mj-cs"/>
              </a:rPr>
              <a:t>Special called council meeting </a:t>
            </a:r>
          </a:p>
          <a:p>
            <a:r>
              <a:rPr lang="en-US" sz="2000" b="1" cap="all" dirty="0">
                <a:solidFill>
                  <a:srgbClr val="2C567A"/>
                </a:solidFill>
                <a:latin typeface="Istanbul" panose="04040805020002020604" pitchFamily="82" charset="0"/>
                <a:ea typeface="+mj-ea"/>
                <a:cs typeface="+mj-cs"/>
              </a:rPr>
              <a:t>9</a:t>
            </a:r>
            <a:r>
              <a:rPr kumimoji="0" lang="en-US" sz="2000" b="1" i="0" u="none" strike="noStrike" kern="1200" cap="all" spc="0" normalizeH="0" baseline="0" noProof="0" dirty="0">
                <a:ln>
                  <a:noFill/>
                </a:ln>
                <a:solidFill>
                  <a:srgbClr val="2C567A"/>
                </a:solidFill>
                <a:effectLst/>
                <a:uLnTx/>
                <a:uFillTx/>
                <a:latin typeface="Istanbul" panose="04040805020002020604" pitchFamily="82" charset="0"/>
                <a:ea typeface="+mj-ea"/>
                <a:cs typeface="+mj-cs"/>
              </a:rPr>
              <a:t>/8/2022</a:t>
            </a:r>
          </a:p>
          <a:p>
            <a:r>
              <a:rPr lang="en-US" sz="2000" b="1" cap="all" dirty="0">
                <a:solidFill>
                  <a:srgbClr val="2C567A"/>
                </a:solidFill>
                <a:latin typeface="Corbel"/>
                <a:ea typeface="+mj-ea"/>
                <a:cs typeface="+mj-cs"/>
              </a:rPr>
              <a:t> </a:t>
            </a:r>
            <a:endParaRPr lang="en-US" sz="2000" dirty="0"/>
          </a:p>
        </p:txBody>
      </p:sp>
    </p:spTree>
    <p:extLst>
      <p:ext uri="{BB962C8B-B14F-4D97-AF65-F5344CB8AC3E}">
        <p14:creationId xmlns:p14="http://schemas.microsoft.com/office/powerpoint/2010/main" val="3737989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CEC6A1-3E4A-23D6-F66E-4E72B72E0F9E}"/>
              </a:ext>
            </a:extLst>
          </p:cNvPr>
          <p:cNvSpPr>
            <a:spLocks noGrp="1"/>
          </p:cNvSpPr>
          <p:nvPr>
            <p:ph type="sldNum" sz="quarter" idx="12"/>
          </p:nvPr>
        </p:nvSpPr>
        <p:spPr/>
        <p:txBody>
          <a:bodyPr/>
          <a:lstStyle/>
          <a:p>
            <a:fld id="{9EC71654-96A5-4280-94F3-931C61A9F92C}" type="slidenum">
              <a:rPr lang="en-US" noProof="0" smtClean="0"/>
              <a:pPr/>
              <a:t>10</a:t>
            </a:fld>
            <a:endParaRPr lang="en-US" noProof="0" dirty="0"/>
          </a:p>
        </p:txBody>
      </p:sp>
      <p:sp>
        <p:nvSpPr>
          <p:cNvPr id="3" name="Content Placeholder 2">
            <a:extLst>
              <a:ext uri="{FF2B5EF4-FFF2-40B4-BE49-F238E27FC236}">
                <a16:creationId xmlns:a16="http://schemas.microsoft.com/office/drawing/2014/main" id="{B4A6A0B2-172F-788D-2D33-3878FB59DD85}"/>
              </a:ext>
            </a:extLst>
          </p:cNvPr>
          <p:cNvSpPr>
            <a:spLocks noGrp="1"/>
          </p:cNvSpPr>
          <p:nvPr>
            <p:ph idx="1"/>
          </p:nvPr>
        </p:nvSpPr>
        <p:spPr/>
        <p:txBody>
          <a:bodyPr/>
          <a:lstStyle/>
          <a:p>
            <a:pPr marL="0" indent="0">
              <a:buNone/>
            </a:pPr>
            <a:r>
              <a:rPr lang="en-US" dirty="0"/>
              <a:t>- Staff Recommendation:</a:t>
            </a:r>
          </a:p>
          <a:p>
            <a:pPr marL="457200" lvl="1" indent="0">
              <a:buNone/>
            </a:pPr>
            <a:r>
              <a:rPr lang="en-US" dirty="0"/>
              <a:t>Approve</a:t>
            </a:r>
          </a:p>
          <a:p>
            <a:endParaRPr lang="en-US" dirty="0"/>
          </a:p>
          <a:p>
            <a:pPr marL="0" indent="0">
              <a:buNone/>
            </a:pPr>
            <a:r>
              <a:rPr lang="en-US" b="1" dirty="0"/>
              <a:t>Motion to approve must be made precisely as such: </a:t>
            </a:r>
          </a:p>
          <a:p>
            <a:pPr marL="0" indent="0">
              <a:buNone/>
            </a:pPr>
            <a:r>
              <a:rPr lang="en-US" i="1" dirty="0"/>
              <a:t>I move that the property tax rate be increased by the adoption of a tax rate of $0.46 per one hundred dollars ($100) of valuation, which is effectively a 3.39 percent increase in the tax rate.</a:t>
            </a:r>
          </a:p>
        </p:txBody>
      </p:sp>
      <p:sp>
        <p:nvSpPr>
          <p:cNvPr id="4" name="Title 3">
            <a:extLst>
              <a:ext uri="{FF2B5EF4-FFF2-40B4-BE49-F238E27FC236}">
                <a16:creationId xmlns:a16="http://schemas.microsoft.com/office/drawing/2014/main" id="{03D9E06E-40D5-0258-47F4-498E68864BC8}"/>
              </a:ext>
            </a:extLst>
          </p:cNvPr>
          <p:cNvSpPr>
            <a:spLocks noGrp="1"/>
          </p:cNvSpPr>
          <p:nvPr>
            <p:ph type="title"/>
          </p:nvPr>
        </p:nvSpPr>
        <p:spPr/>
        <p:txBody>
          <a:bodyPr/>
          <a:lstStyle/>
          <a:p>
            <a:r>
              <a:rPr lang="en-US" dirty="0">
                <a:latin typeface="Istanbul" panose="04040805020002020604" pitchFamily="82" charset="0"/>
              </a:rPr>
              <a:t>Recommendation</a:t>
            </a:r>
          </a:p>
        </p:txBody>
      </p:sp>
      <p:pic>
        <p:nvPicPr>
          <p:cNvPr id="5" name="Picture 4">
            <a:extLst>
              <a:ext uri="{FF2B5EF4-FFF2-40B4-BE49-F238E27FC236}">
                <a16:creationId xmlns:a16="http://schemas.microsoft.com/office/drawing/2014/main" id="{3AFAB4FB-05FE-6AF1-885B-D16368BF18DA}"/>
              </a:ext>
            </a:extLst>
          </p:cNvPr>
          <p:cNvPicPr>
            <a:picLocks noChangeAspect="1"/>
          </p:cNvPicPr>
          <p:nvPr/>
        </p:nvPicPr>
        <p:blipFill>
          <a:blip r:embed="rId2"/>
          <a:stretch>
            <a:fillRect/>
          </a:stretch>
        </p:blipFill>
        <p:spPr>
          <a:xfrm>
            <a:off x="362185" y="5661806"/>
            <a:ext cx="1182727" cy="1030313"/>
          </a:xfrm>
          <a:prstGeom prst="rect">
            <a:avLst/>
          </a:prstGeom>
        </p:spPr>
      </p:pic>
      <p:pic>
        <p:nvPicPr>
          <p:cNvPr id="6" name="Picture 5">
            <a:extLst>
              <a:ext uri="{FF2B5EF4-FFF2-40B4-BE49-F238E27FC236}">
                <a16:creationId xmlns:a16="http://schemas.microsoft.com/office/drawing/2014/main" id="{41B7B179-5718-6110-D01B-903B2581794C}"/>
              </a:ext>
            </a:extLst>
          </p:cNvPr>
          <p:cNvPicPr>
            <a:picLocks noChangeAspect="1"/>
          </p:cNvPicPr>
          <p:nvPr/>
        </p:nvPicPr>
        <p:blipFill>
          <a:blip r:embed="rId2"/>
          <a:stretch>
            <a:fillRect/>
          </a:stretch>
        </p:blipFill>
        <p:spPr>
          <a:xfrm>
            <a:off x="10772332" y="5661806"/>
            <a:ext cx="1182727" cy="1030313"/>
          </a:xfrm>
          <a:prstGeom prst="rect">
            <a:avLst/>
          </a:prstGeom>
        </p:spPr>
      </p:pic>
    </p:spTree>
    <p:extLst>
      <p:ext uri="{BB962C8B-B14F-4D97-AF65-F5344CB8AC3E}">
        <p14:creationId xmlns:p14="http://schemas.microsoft.com/office/powerpoint/2010/main" val="49426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08B8-3DB3-4637-AE23-B8DB96D9FCEC}"/>
              </a:ext>
            </a:extLst>
          </p:cNvPr>
          <p:cNvSpPr>
            <a:spLocks noGrp="1"/>
          </p:cNvSpPr>
          <p:nvPr>
            <p:ph type="ctrTitle"/>
          </p:nvPr>
        </p:nvSpPr>
        <p:spPr/>
        <p:txBody>
          <a:bodyPr/>
          <a:lstStyle/>
          <a:p>
            <a:r>
              <a:rPr lang="en-US" sz="4800" dirty="0"/>
              <a:t>Executive session</a:t>
            </a:r>
          </a:p>
        </p:txBody>
      </p:sp>
      <p:pic>
        <p:nvPicPr>
          <p:cNvPr id="10" name="Picture Placeholder 9">
            <a:extLst>
              <a:ext uri="{FF2B5EF4-FFF2-40B4-BE49-F238E27FC236}">
                <a16:creationId xmlns:a16="http://schemas.microsoft.com/office/drawing/2014/main" id="{ABD7F97D-15E8-4032-B615-0562046B7542}"/>
              </a:ext>
            </a:extLst>
          </p:cNvPr>
          <p:cNvPicPr>
            <a:picLocks noGrp="1" noChangeAspect="1"/>
          </p:cNvPicPr>
          <p:nvPr>
            <p:ph type="pic" sz="quarter" idx="10"/>
          </p:nvPr>
        </p:nvPicPr>
        <p:blipFill>
          <a:blip r:embed="rId3"/>
          <a:srcRect/>
          <a:stretch/>
        </p:blipFill>
        <p:spPr>
          <a:xfrm>
            <a:off x="1316052" y="1887830"/>
            <a:ext cx="3708875" cy="3082339"/>
          </a:xfrm>
        </p:spPr>
      </p:pic>
      <p:sp>
        <p:nvSpPr>
          <p:cNvPr id="6" name="Rectangle 5">
            <a:extLst>
              <a:ext uri="{FF2B5EF4-FFF2-40B4-BE49-F238E27FC236}">
                <a16:creationId xmlns:a16="http://schemas.microsoft.com/office/drawing/2014/main" id="{86954AAB-8081-4298-CFE3-73420A513C3B}"/>
              </a:ext>
            </a:extLst>
          </p:cNvPr>
          <p:cNvSpPr/>
          <p:nvPr/>
        </p:nvSpPr>
        <p:spPr>
          <a:xfrm>
            <a:off x="9733660" y="401652"/>
            <a:ext cx="2196269" cy="1025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27281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F7BD-FE81-4B20-8DC5-0B3EB736F9F8}"/>
              </a:ext>
            </a:extLst>
          </p:cNvPr>
          <p:cNvSpPr>
            <a:spLocks noGrp="1"/>
          </p:cNvSpPr>
          <p:nvPr>
            <p:ph type="ctrTitle"/>
          </p:nvPr>
        </p:nvSpPr>
        <p:spPr/>
        <p:txBody>
          <a:bodyPr/>
          <a:lstStyle/>
          <a:p>
            <a:r>
              <a:rPr lang="en-US" sz="4800" dirty="0">
                <a:latin typeface="Istanbul" panose="04040805020002020604" pitchFamily="82" charset="0"/>
              </a:rPr>
              <a:t>Thank you for coming!</a:t>
            </a:r>
          </a:p>
        </p:txBody>
      </p:sp>
      <p:pic>
        <p:nvPicPr>
          <p:cNvPr id="10" name="Picture Placeholder 9">
            <a:extLst>
              <a:ext uri="{FF2B5EF4-FFF2-40B4-BE49-F238E27FC236}">
                <a16:creationId xmlns:a16="http://schemas.microsoft.com/office/drawing/2014/main" id="{CF143FEA-6E93-4548-8A9B-318F437CD887}"/>
              </a:ext>
            </a:extLst>
          </p:cNvPr>
          <p:cNvPicPr>
            <a:picLocks noGrp="1" noChangeAspect="1"/>
          </p:cNvPicPr>
          <p:nvPr>
            <p:ph type="pic" sz="quarter" idx="10"/>
          </p:nvPr>
        </p:nvPicPr>
        <p:blipFill rotWithShape="1">
          <a:blip r:embed="rId3"/>
          <a:srcRect l="188" t="22770" r="-188" b="-22770"/>
          <a:stretch/>
        </p:blipFill>
        <p:spPr>
          <a:xfrm>
            <a:off x="710812" y="728545"/>
            <a:ext cx="5305661" cy="5305661"/>
          </a:xfrm>
        </p:spPr>
      </p:pic>
      <p:sp>
        <p:nvSpPr>
          <p:cNvPr id="6" name="Rectangle 5">
            <a:extLst>
              <a:ext uri="{FF2B5EF4-FFF2-40B4-BE49-F238E27FC236}">
                <a16:creationId xmlns:a16="http://schemas.microsoft.com/office/drawing/2014/main" id="{C2D022D1-824B-941F-E9E5-3462A11D6A56}"/>
              </a:ext>
            </a:extLst>
          </p:cNvPr>
          <p:cNvSpPr/>
          <p:nvPr/>
        </p:nvSpPr>
        <p:spPr>
          <a:xfrm>
            <a:off x="6170064" y="1136591"/>
            <a:ext cx="2136448" cy="1036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TextBox 8">
            <a:extLst>
              <a:ext uri="{FF2B5EF4-FFF2-40B4-BE49-F238E27FC236}">
                <a16:creationId xmlns:a16="http://schemas.microsoft.com/office/drawing/2014/main" id="{0E068181-0719-170C-A065-67A1390ED7DE}"/>
              </a:ext>
            </a:extLst>
          </p:cNvPr>
          <p:cNvSpPr txBox="1"/>
          <p:nvPr/>
        </p:nvSpPr>
        <p:spPr>
          <a:xfrm>
            <a:off x="6410856" y="4422118"/>
            <a:ext cx="5476344" cy="1631216"/>
          </a:xfrm>
          <a:prstGeom prst="rect">
            <a:avLst/>
          </a:prstGeom>
          <a:noFill/>
        </p:spPr>
        <p:txBody>
          <a:bodyPr wrap="square">
            <a:spAutoFit/>
          </a:bodyPr>
          <a:lstStyle/>
          <a:p>
            <a:r>
              <a:rPr lang="en-US" sz="2000" b="1" cap="all" dirty="0">
                <a:solidFill>
                  <a:srgbClr val="2C567A"/>
                </a:solidFill>
                <a:latin typeface="Istanbul" panose="04040805020002020604" pitchFamily="82" charset="0"/>
                <a:ea typeface="+mj-ea"/>
                <a:cs typeface="+mj-cs"/>
              </a:rPr>
              <a:t>Download the savvy citizen app to stay informed!</a:t>
            </a:r>
          </a:p>
          <a:p>
            <a:endParaRPr lang="en-US" sz="2000" b="1" cap="all" dirty="0">
              <a:solidFill>
                <a:srgbClr val="2C567A"/>
              </a:solidFill>
              <a:latin typeface="Istanbul" panose="04040805020002020604" pitchFamily="82" charset="0"/>
              <a:ea typeface="+mj-ea"/>
              <a:cs typeface="+mj-cs"/>
            </a:endParaRPr>
          </a:p>
          <a:p>
            <a:r>
              <a:rPr lang="en-US" sz="2000" b="1" cap="all" dirty="0">
                <a:solidFill>
                  <a:srgbClr val="2C567A"/>
                </a:solidFill>
                <a:latin typeface="Istanbul" panose="04040805020002020604" pitchFamily="82" charset="0"/>
                <a:ea typeface="+mj-ea"/>
                <a:cs typeface="+mj-cs"/>
              </a:rPr>
              <a:t>Next meeting: </a:t>
            </a:r>
          </a:p>
          <a:p>
            <a:r>
              <a:rPr lang="en-US" sz="2000" b="1" cap="all" dirty="0">
                <a:solidFill>
                  <a:srgbClr val="2C567A"/>
                </a:solidFill>
                <a:latin typeface="Istanbul" panose="04040805020002020604" pitchFamily="82" charset="0"/>
                <a:ea typeface="+mj-ea"/>
                <a:cs typeface="+mj-cs"/>
              </a:rPr>
              <a:t>September 22, 2022 6:00 p.m.</a:t>
            </a:r>
            <a:endParaRPr lang="en-US" sz="2000" dirty="0">
              <a:latin typeface="Istanbul" panose="04040805020002020604" pitchFamily="82" charset="0"/>
            </a:endParaRPr>
          </a:p>
        </p:txBody>
      </p:sp>
    </p:spTree>
    <p:extLst>
      <p:ext uri="{BB962C8B-B14F-4D97-AF65-F5344CB8AC3E}">
        <p14:creationId xmlns:p14="http://schemas.microsoft.com/office/powerpoint/2010/main" val="1383346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08B8-3DB3-4637-AE23-B8DB96D9FCEC}"/>
              </a:ext>
            </a:extLst>
          </p:cNvPr>
          <p:cNvSpPr>
            <a:spLocks noGrp="1"/>
          </p:cNvSpPr>
          <p:nvPr>
            <p:ph type="ctrTitle"/>
          </p:nvPr>
        </p:nvSpPr>
        <p:spPr/>
        <p:txBody>
          <a:bodyPr/>
          <a:lstStyle/>
          <a:p>
            <a:r>
              <a:rPr lang="en-US" sz="4800" dirty="0"/>
              <a:t>Call to order</a:t>
            </a:r>
          </a:p>
        </p:txBody>
      </p:sp>
      <p:pic>
        <p:nvPicPr>
          <p:cNvPr id="10" name="Picture Placeholder 9">
            <a:extLst>
              <a:ext uri="{FF2B5EF4-FFF2-40B4-BE49-F238E27FC236}">
                <a16:creationId xmlns:a16="http://schemas.microsoft.com/office/drawing/2014/main" id="{ABD7F97D-15E8-4032-B615-0562046B7542}"/>
              </a:ext>
            </a:extLst>
          </p:cNvPr>
          <p:cNvPicPr>
            <a:picLocks noGrp="1" noChangeAspect="1"/>
          </p:cNvPicPr>
          <p:nvPr>
            <p:ph type="pic" sz="quarter" idx="10"/>
          </p:nvPr>
        </p:nvPicPr>
        <p:blipFill>
          <a:blip r:embed="rId3"/>
          <a:srcRect/>
          <a:stretch/>
        </p:blipFill>
        <p:spPr>
          <a:xfrm>
            <a:off x="1224842" y="1887830"/>
            <a:ext cx="4623509" cy="3082339"/>
          </a:xfrm>
        </p:spPr>
      </p:pic>
      <p:sp>
        <p:nvSpPr>
          <p:cNvPr id="6" name="Rectangle 5">
            <a:extLst>
              <a:ext uri="{FF2B5EF4-FFF2-40B4-BE49-F238E27FC236}">
                <a16:creationId xmlns:a16="http://schemas.microsoft.com/office/drawing/2014/main" id="{86954AAB-8081-4298-CFE3-73420A513C3B}"/>
              </a:ext>
            </a:extLst>
          </p:cNvPr>
          <p:cNvSpPr/>
          <p:nvPr/>
        </p:nvSpPr>
        <p:spPr>
          <a:xfrm>
            <a:off x="9733660" y="401652"/>
            <a:ext cx="2196269" cy="1025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67172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08B8-3DB3-4637-AE23-B8DB96D9FCEC}"/>
              </a:ext>
            </a:extLst>
          </p:cNvPr>
          <p:cNvSpPr>
            <a:spLocks noGrp="1"/>
          </p:cNvSpPr>
          <p:nvPr>
            <p:ph type="ctrTitle"/>
          </p:nvPr>
        </p:nvSpPr>
        <p:spPr/>
        <p:txBody>
          <a:bodyPr/>
          <a:lstStyle/>
          <a:p>
            <a:r>
              <a:rPr lang="en-US" sz="4800" dirty="0"/>
              <a:t>Citizen presentations</a:t>
            </a:r>
          </a:p>
        </p:txBody>
      </p:sp>
      <p:pic>
        <p:nvPicPr>
          <p:cNvPr id="10" name="Picture Placeholder 9">
            <a:extLst>
              <a:ext uri="{FF2B5EF4-FFF2-40B4-BE49-F238E27FC236}">
                <a16:creationId xmlns:a16="http://schemas.microsoft.com/office/drawing/2014/main" id="{ABD7F97D-15E8-4032-B615-0562046B7542}"/>
              </a:ext>
            </a:extLst>
          </p:cNvPr>
          <p:cNvPicPr>
            <a:picLocks noGrp="1" noChangeAspect="1"/>
          </p:cNvPicPr>
          <p:nvPr>
            <p:ph type="pic" sz="quarter" idx="10"/>
          </p:nvPr>
        </p:nvPicPr>
        <p:blipFill>
          <a:blip r:embed="rId3"/>
          <a:srcRect/>
          <a:stretch/>
        </p:blipFill>
        <p:spPr>
          <a:xfrm>
            <a:off x="1481704" y="1887830"/>
            <a:ext cx="4109785" cy="3082339"/>
          </a:xfrm>
        </p:spPr>
      </p:pic>
      <p:sp>
        <p:nvSpPr>
          <p:cNvPr id="6" name="Rectangle 5">
            <a:extLst>
              <a:ext uri="{FF2B5EF4-FFF2-40B4-BE49-F238E27FC236}">
                <a16:creationId xmlns:a16="http://schemas.microsoft.com/office/drawing/2014/main" id="{86954AAB-8081-4298-CFE3-73420A513C3B}"/>
              </a:ext>
            </a:extLst>
          </p:cNvPr>
          <p:cNvSpPr/>
          <p:nvPr/>
        </p:nvSpPr>
        <p:spPr>
          <a:xfrm>
            <a:off x="9733660" y="401652"/>
            <a:ext cx="2196269" cy="1025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90655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08B8-3DB3-4637-AE23-B8DB96D9FCEC}"/>
              </a:ext>
            </a:extLst>
          </p:cNvPr>
          <p:cNvSpPr>
            <a:spLocks noGrp="1"/>
          </p:cNvSpPr>
          <p:nvPr>
            <p:ph type="ctrTitle"/>
          </p:nvPr>
        </p:nvSpPr>
        <p:spPr/>
        <p:txBody>
          <a:bodyPr/>
          <a:lstStyle/>
          <a:p>
            <a:r>
              <a:rPr lang="en-US" sz="4800" dirty="0"/>
              <a:t>Public hearings</a:t>
            </a:r>
          </a:p>
        </p:txBody>
      </p:sp>
      <p:pic>
        <p:nvPicPr>
          <p:cNvPr id="10" name="Picture Placeholder 9">
            <a:extLst>
              <a:ext uri="{FF2B5EF4-FFF2-40B4-BE49-F238E27FC236}">
                <a16:creationId xmlns:a16="http://schemas.microsoft.com/office/drawing/2014/main" id="{ABD7F97D-15E8-4032-B615-0562046B7542}"/>
              </a:ext>
            </a:extLst>
          </p:cNvPr>
          <p:cNvPicPr>
            <a:picLocks noGrp="1" noChangeAspect="1"/>
          </p:cNvPicPr>
          <p:nvPr>
            <p:ph type="pic" sz="quarter" idx="10"/>
          </p:nvPr>
        </p:nvPicPr>
        <p:blipFill>
          <a:blip r:embed="rId3"/>
          <a:srcRect/>
          <a:stretch/>
        </p:blipFill>
        <p:spPr>
          <a:xfrm>
            <a:off x="1481704" y="1887830"/>
            <a:ext cx="4109785" cy="3082339"/>
          </a:xfrm>
        </p:spPr>
      </p:pic>
      <p:sp>
        <p:nvSpPr>
          <p:cNvPr id="6" name="Rectangle 5">
            <a:extLst>
              <a:ext uri="{FF2B5EF4-FFF2-40B4-BE49-F238E27FC236}">
                <a16:creationId xmlns:a16="http://schemas.microsoft.com/office/drawing/2014/main" id="{86954AAB-8081-4298-CFE3-73420A513C3B}"/>
              </a:ext>
            </a:extLst>
          </p:cNvPr>
          <p:cNvSpPr/>
          <p:nvPr/>
        </p:nvSpPr>
        <p:spPr>
          <a:xfrm>
            <a:off x="9733660" y="401652"/>
            <a:ext cx="2196269" cy="1025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5466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57409-77A7-4309-9978-FDAF5D7EA628}"/>
              </a:ext>
            </a:extLst>
          </p:cNvPr>
          <p:cNvSpPr>
            <a:spLocks noGrp="1"/>
          </p:cNvSpPr>
          <p:nvPr>
            <p:ph type="title"/>
          </p:nvPr>
        </p:nvSpPr>
        <p:spPr/>
        <p:txBody>
          <a:bodyPr/>
          <a:lstStyle/>
          <a:p>
            <a:r>
              <a:rPr lang="en-US" dirty="0">
                <a:latin typeface="Istanbul" panose="04040805020002020604" pitchFamily="82" charset="0"/>
              </a:rPr>
              <a:t>Budget adoption</a:t>
            </a:r>
            <a:br>
              <a:rPr lang="en-US" dirty="0">
                <a:latin typeface="Istanbul" panose="04040805020002020604" pitchFamily="82" charset="0"/>
              </a:rPr>
            </a:br>
            <a:r>
              <a:rPr lang="en-US" dirty="0">
                <a:latin typeface="Istanbul" panose="04040805020002020604" pitchFamily="82" charset="0"/>
              </a:rPr>
              <a:t>fy 2022-2023</a:t>
            </a:r>
          </a:p>
        </p:txBody>
      </p:sp>
      <p:sp>
        <p:nvSpPr>
          <p:cNvPr id="3" name="Content Placeholder 2">
            <a:extLst>
              <a:ext uri="{FF2B5EF4-FFF2-40B4-BE49-F238E27FC236}">
                <a16:creationId xmlns:a16="http://schemas.microsoft.com/office/drawing/2014/main" id="{3CD2CBD7-0AB7-C34C-E484-7E9ED614371C}"/>
              </a:ext>
            </a:extLst>
          </p:cNvPr>
          <p:cNvSpPr>
            <a:spLocks noGrp="1"/>
          </p:cNvSpPr>
          <p:nvPr>
            <p:ph idx="1"/>
          </p:nvPr>
        </p:nvSpPr>
        <p:spPr>
          <a:xfrm>
            <a:off x="176548" y="2007067"/>
            <a:ext cx="4914189" cy="4351338"/>
          </a:xfrm>
        </p:spPr>
        <p:txBody>
          <a:bodyPr/>
          <a:lstStyle/>
          <a:p>
            <a:pPr marL="0" indent="0" algn="ctr">
              <a:buNone/>
            </a:pPr>
            <a:r>
              <a:rPr lang="en-US" u="sng" dirty="0"/>
              <a:t>Changes to proposed budget           (since budget workshop)</a:t>
            </a:r>
          </a:p>
          <a:p>
            <a:r>
              <a:rPr lang="en-US" dirty="0"/>
              <a:t>Accounted for CSI revenue ($2,000) in water fund</a:t>
            </a:r>
          </a:p>
          <a:p>
            <a:r>
              <a:rPr lang="en-US" dirty="0"/>
              <a:t>Name change for accounts 50-00-6683 and 50-00-6608 to better reflect their usage</a:t>
            </a:r>
          </a:p>
        </p:txBody>
      </p:sp>
      <p:sp>
        <p:nvSpPr>
          <p:cNvPr id="4" name="Slide Number Placeholder 3">
            <a:extLst>
              <a:ext uri="{FF2B5EF4-FFF2-40B4-BE49-F238E27FC236}">
                <a16:creationId xmlns:a16="http://schemas.microsoft.com/office/drawing/2014/main" id="{78EE156E-26D9-C723-523F-8B45A69B4A49}"/>
              </a:ext>
            </a:extLst>
          </p:cNvPr>
          <p:cNvSpPr>
            <a:spLocks noGrp="1"/>
          </p:cNvSpPr>
          <p:nvPr>
            <p:ph type="sldNum" sz="quarter" idx="12"/>
          </p:nvPr>
        </p:nvSpPr>
        <p:spPr/>
        <p:txBody>
          <a:bodyPr/>
          <a:lstStyle/>
          <a:p>
            <a:fld id="{9EC71654-96A5-4280-94F3-931C61A9F92C}" type="slidenum">
              <a:rPr lang="en-US" noProof="0" smtClean="0"/>
              <a:pPr/>
              <a:t>5</a:t>
            </a:fld>
            <a:endParaRPr lang="en-US" noProof="0" dirty="0"/>
          </a:p>
        </p:txBody>
      </p:sp>
      <p:pic>
        <p:nvPicPr>
          <p:cNvPr id="10" name="Picture Placeholder 9">
            <a:extLst>
              <a:ext uri="{FF2B5EF4-FFF2-40B4-BE49-F238E27FC236}">
                <a16:creationId xmlns:a16="http://schemas.microsoft.com/office/drawing/2014/main" id="{DC6FBEC4-E371-0A9F-DB18-958E3F360EC9}"/>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16520" r="16520"/>
          <a:stretch/>
        </p:blipFill>
        <p:spPr>
          <a:xfrm>
            <a:off x="5455212" y="988536"/>
            <a:ext cx="4884848" cy="4884848"/>
          </a:xfrm>
        </p:spPr>
      </p:pic>
      <p:pic>
        <p:nvPicPr>
          <p:cNvPr id="6" name="Picture 5">
            <a:extLst>
              <a:ext uri="{FF2B5EF4-FFF2-40B4-BE49-F238E27FC236}">
                <a16:creationId xmlns:a16="http://schemas.microsoft.com/office/drawing/2014/main" id="{618D141F-F13C-D058-38F3-6F43843718CB}"/>
              </a:ext>
            </a:extLst>
          </p:cNvPr>
          <p:cNvPicPr>
            <a:picLocks noChangeAspect="1"/>
          </p:cNvPicPr>
          <p:nvPr/>
        </p:nvPicPr>
        <p:blipFill>
          <a:blip r:embed="rId4"/>
          <a:stretch>
            <a:fillRect/>
          </a:stretch>
        </p:blipFill>
        <p:spPr>
          <a:xfrm>
            <a:off x="391460" y="5759680"/>
            <a:ext cx="1182727" cy="1030313"/>
          </a:xfrm>
          <a:prstGeom prst="rect">
            <a:avLst/>
          </a:prstGeom>
        </p:spPr>
      </p:pic>
      <p:pic>
        <p:nvPicPr>
          <p:cNvPr id="7" name="Picture 6">
            <a:extLst>
              <a:ext uri="{FF2B5EF4-FFF2-40B4-BE49-F238E27FC236}">
                <a16:creationId xmlns:a16="http://schemas.microsoft.com/office/drawing/2014/main" id="{F6EF2C06-E60D-A430-7D15-11F94FC97234}"/>
              </a:ext>
            </a:extLst>
          </p:cNvPr>
          <p:cNvPicPr>
            <a:picLocks noChangeAspect="1"/>
          </p:cNvPicPr>
          <p:nvPr/>
        </p:nvPicPr>
        <p:blipFill>
          <a:blip r:embed="rId4"/>
          <a:stretch>
            <a:fillRect/>
          </a:stretch>
        </p:blipFill>
        <p:spPr>
          <a:xfrm>
            <a:off x="11042369" y="6018245"/>
            <a:ext cx="912690" cy="795075"/>
          </a:xfrm>
          <a:prstGeom prst="rect">
            <a:avLst/>
          </a:prstGeom>
        </p:spPr>
      </p:pic>
      <p:sp>
        <p:nvSpPr>
          <p:cNvPr id="8" name="Content Placeholder 2">
            <a:extLst>
              <a:ext uri="{FF2B5EF4-FFF2-40B4-BE49-F238E27FC236}">
                <a16:creationId xmlns:a16="http://schemas.microsoft.com/office/drawing/2014/main" id="{31D86538-E4AF-5B7A-B75D-4981B3C1A5CF}"/>
              </a:ext>
            </a:extLst>
          </p:cNvPr>
          <p:cNvSpPr txBox="1">
            <a:spLocks/>
          </p:cNvSpPr>
          <p:nvPr/>
        </p:nvSpPr>
        <p:spPr>
          <a:xfrm>
            <a:off x="857135" y="4637651"/>
            <a:ext cx="6845914" cy="4351338"/>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p>
        </p:txBody>
      </p:sp>
    </p:spTree>
    <p:extLst>
      <p:ext uri="{BB962C8B-B14F-4D97-AF65-F5344CB8AC3E}">
        <p14:creationId xmlns:p14="http://schemas.microsoft.com/office/powerpoint/2010/main" val="2014401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B76624-0628-D234-2BDA-262E7B31F7FE}"/>
              </a:ext>
            </a:extLst>
          </p:cNvPr>
          <p:cNvSpPr>
            <a:spLocks noGrp="1"/>
          </p:cNvSpPr>
          <p:nvPr>
            <p:ph type="title"/>
          </p:nvPr>
        </p:nvSpPr>
        <p:spPr/>
        <p:txBody>
          <a:bodyPr>
            <a:normAutofit/>
          </a:bodyPr>
          <a:lstStyle/>
          <a:p>
            <a:pPr algn="ctr"/>
            <a:r>
              <a:rPr lang="en-US" sz="6600" dirty="0">
                <a:latin typeface="Istanbul" panose="04040805020002020604" pitchFamily="82" charset="0"/>
              </a:rPr>
              <a:t>Budget Goals</a:t>
            </a:r>
            <a:endParaRPr lang="en-US" dirty="0">
              <a:latin typeface="Istanbul" panose="04040805020002020604" pitchFamily="82" charset="0"/>
            </a:endParaRPr>
          </a:p>
        </p:txBody>
      </p:sp>
      <p:sp>
        <p:nvSpPr>
          <p:cNvPr id="7" name="Content Placeholder 6">
            <a:extLst>
              <a:ext uri="{FF2B5EF4-FFF2-40B4-BE49-F238E27FC236}">
                <a16:creationId xmlns:a16="http://schemas.microsoft.com/office/drawing/2014/main" id="{EA2FD399-E760-B6D0-28E6-B246C1FE8240}"/>
              </a:ext>
            </a:extLst>
          </p:cNvPr>
          <p:cNvSpPr>
            <a:spLocks noGrp="1"/>
          </p:cNvSpPr>
          <p:nvPr>
            <p:ph idx="1"/>
          </p:nvPr>
        </p:nvSpPr>
        <p:spPr/>
        <p:txBody>
          <a:bodyPr>
            <a:normAutofit fontScale="85000" lnSpcReduction="20000"/>
          </a:bodyPr>
          <a:lstStyle/>
          <a:p>
            <a:r>
              <a:rPr lang="en-US" dirty="0"/>
              <a:t>Fully funds current operations</a:t>
            </a:r>
          </a:p>
          <a:p>
            <a:r>
              <a:rPr lang="en-US" dirty="0"/>
              <a:t>Reduces amount of taxes each property owner will have to pay to City of B-E </a:t>
            </a:r>
          </a:p>
          <a:p>
            <a:pPr lvl="1">
              <a:buFont typeface="Wingdings" panose="05000000000000000000" pitchFamily="2" charset="2"/>
              <a:buChar char="§"/>
            </a:pPr>
            <a:r>
              <a:rPr lang="en-US" dirty="0"/>
              <a:t>Provides relief to citizens dealing with rising costs to live</a:t>
            </a:r>
          </a:p>
          <a:p>
            <a:pPr lvl="1">
              <a:buFont typeface="Wingdings" panose="05000000000000000000" pitchFamily="2" charset="2"/>
              <a:buChar char="§"/>
            </a:pPr>
            <a:r>
              <a:rPr lang="en-US" dirty="0"/>
              <a:t>Allows for more community investment in local business</a:t>
            </a:r>
          </a:p>
          <a:p>
            <a:r>
              <a:rPr lang="en-US" dirty="0"/>
              <a:t>Funds significant improvements and maintenance to our water system </a:t>
            </a:r>
          </a:p>
          <a:p>
            <a:pPr lvl="1">
              <a:buFont typeface="Wingdings" panose="05000000000000000000" pitchFamily="2" charset="2"/>
              <a:buChar char="§"/>
            </a:pPr>
            <a:r>
              <a:rPr lang="en-US" dirty="0"/>
              <a:t>Results in additional customers and increased revenue from water sales</a:t>
            </a:r>
          </a:p>
          <a:p>
            <a:pPr lvl="1">
              <a:buFont typeface="Wingdings" panose="05000000000000000000" pitchFamily="2" charset="2"/>
              <a:buChar char="§"/>
            </a:pPr>
            <a:r>
              <a:rPr lang="en-US" dirty="0"/>
              <a:t>Better tools will allow issues to be resolved in a more efficient matter, reducing water loss and other associated costs.</a:t>
            </a:r>
          </a:p>
          <a:p>
            <a:r>
              <a:rPr lang="en-US" dirty="0"/>
              <a:t>Investment in city streets</a:t>
            </a:r>
          </a:p>
          <a:p>
            <a:pPr lvl="1">
              <a:buFont typeface="Wingdings" panose="05000000000000000000" pitchFamily="2" charset="2"/>
              <a:buChar char="§"/>
            </a:pPr>
            <a:r>
              <a:rPr lang="en-US" dirty="0"/>
              <a:t>Visible to the public, reduces wear and tear on city and private automobiles</a:t>
            </a:r>
          </a:p>
          <a:p>
            <a:r>
              <a:rPr lang="en-US" dirty="0"/>
              <a:t>Full-time Code Enforcement/Building Inspector </a:t>
            </a:r>
          </a:p>
          <a:p>
            <a:pPr lvl="1">
              <a:buFont typeface="Wingdings" panose="05000000000000000000" pitchFamily="2" charset="2"/>
              <a:buChar char="§"/>
            </a:pPr>
            <a:r>
              <a:rPr lang="en-US" dirty="0"/>
              <a:t>More enforcement of quality of life and safety issues </a:t>
            </a:r>
          </a:p>
          <a:p>
            <a:pPr lvl="1">
              <a:buFont typeface="Wingdings" panose="05000000000000000000" pitchFamily="2" charset="2"/>
              <a:buChar char="§"/>
            </a:pPr>
            <a:r>
              <a:rPr lang="en-US" dirty="0"/>
              <a:t>Positions ourselves for increased growth</a:t>
            </a:r>
          </a:p>
          <a:p>
            <a:endParaRPr lang="en-US" dirty="0"/>
          </a:p>
        </p:txBody>
      </p:sp>
      <p:pic>
        <p:nvPicPr>
          <p:cNvPr id="2" name="Picture 1">
            <a:extLst>
              <a:ext uri="{FF2B5EF4-FFF2-40B4-BE49-F238E27FC236}">
                <a16:creationId xmlns:a16="http://schemas.microsoft.com/office/drawing/2014/main" id="{B56C3894-F775-27A6-5701-555330057251}"/>
              </a:ext>
            </a:extLst>
          </p:cNvPr>
          <p:cNvPicPr>
            <a:picLocks noChangeAspect="1"/>
          </p:cNvPicPr>
          <p:nvPr/>
        </p:nvPicPr>
        <p:blipFill>
          <a:blip r:embed="rId2"/>
          <a:stretch>
            <a:fillRect/>
          </a:stretch>
        </p:blipFill>
        <p:spPr>
          <a:xfrm>
            <a:off x="10968635" y="6100186"/>
            <a:ext cx="770330" cy="671060"/>
          </a:xfrm>
          <a:prstGeom prst="rect">
            <a:avLst/>
          </a:prstGeom>
        </p:spPr>
      </p:pic>
      <p:pic>
        <p:nvPicPr>
          <p:cNvPr id="3" name="Picture 2">
            <a:extLst>
              <a:ext uri="{FF2B5EF4-FFF2-40B4-BE49-F238E27FC236}">
                <a16:creationId xmlns:a16="http://schemas.microsoft.com/office/drawing/2014/main" id="{1B36AF99-27F7-C65A-1F69-FFA23BCDBC4E}"/>
              </a:ext>
            </a:extLst>
          </p:cNvPr>
          <p:cNvPicPr>
            <a:picLocks noChangeAspect="1"/>
          </p:cNvPicPr>
          <p:nvPr/>
        </p:nvPicPr>
        <p:blipFill>
          <a:blip r:embed="rId3"/>
          <a:stretch>
            <a:fillRect/>
          </a:stretch>
        </p:blipFill>
        <p:spPr>
          <a:xfrm>
            <a:off x="453035" y="6148423"/>
            <a:ext cx="1732165" cy="670618"/>
          </a:xfrm>
          <a:prstGeom prst="rect">
            <a:avLst/>
          </a:prstGeom>
        </p:spPr>
      </p:pic>
    </p:spTree>
    <p:extLst>
      <p:ext uri="{BB962C8B-B14F-4D97-AF65-F5344CB8AC3E}">
        <p14:creationId xmlns:p14="http://schemas.microsoft.com/office/powerpoint/2010/main" val="968967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57409-77A7-4309-9978-FDAF5D7EA628}"/>
              </a:ext>
            </a:extLst>
          </p:cNvPr>
          <p:cNvSpPr>
            <a:spLocks noGrp="1"/>
          </p:cNvSpPr>
          <p:nvPr>
            <p:ph type="title"/>
          </p:nvPr>
        </p:nvSpPr>
        <p:spPr/>
        <p:txBody>
          <a:bodyPr/>
          <a:lstStyle/>
          <a:p>
            <a:r>
              <a:rPr lang="en-US" dirty="0">
                <a:latin typeface="Istanbul" panose="04040805020002020604" pitchFamily="82" charset="0"/>
              </a:rPr>
              <a:t>Budget adoption</a:t>
            </a:r>
            <a:br>
              <a:rPr lang="en-US" dirty="0">
                <a:latin typeface="Istanbul" panose="04040805020002020604" pitchFamily="82" charset="0"/>
              </a:rPr>
            </a:br>
            <a:r>
              <a:rPr lang="en-US" dirty="0">
                <a:latin typeface="Istanbul" panose="04040805020002020604" pitchFamily="82" charset="0"/>
              </a:rPr>
              <a:t>fy 2022-2023</a:t>
            </a:r>
          </a:p>
        </p:txBody>
      </p:sp>
      <p:sp>
        <p:nvSpPr>
          <p:cNvPr id="3" name="Content Placeholder 2">
            <a:extLst>
              <a:ext uri="{FF2B5EF4-FFF2-40B4-BE49-F238E27FC236}">
                <a16:creationId xmlns:a16="http://schemas.microsoft.com/office/drawing/2014/main" id="{3CD2CBD7-0AB7-C34C-E484-7E9ED614371C}"/>
              </a:ext>
            </a:extLst>
          </p:cNvPr>
          <p:cNvSpPr>
            <a:spLocks noGrp="1"/>
          </p:cNvSpPr>
          <p:nvPr>
            <p:ph idx="1"/>
          </p:nvPr>
        </p:nvSpPr>
        <p:spPr/>
        <p:txBody>
          <a:bodyPr/>
          <a:lstStyle/>
          <a:p>
            <a:pPr marL="0" indent="0">
              <a:buNone/>
            </a:pPr>
            <a:r>
              <a:rPr lang="en-US" dirty="0"/>
              <a:t>- Staff Recommendation:</a:t>
            </a:r>
          </a:p>
          <a:p>
            <a:pPr marL="457200" lvl="1" indent="0">
              <a:buNone/>
            </a:pPr>
            <a:r>
              <a:rPr lang="en-US" dirty="0"/>
              <a:t>Approve</a:t>
            </a:r>
          </a:p>
        </p:txBody>
      </p:sp>
      <p:sp>
        <p:nvSpPr>
          <p:cNvPr id="4" name="Slide Number Placeholder 3">
            <a:extLst>
              <a:ext uri="{FF2B5EF4-FFF2-40B4-BE49-F238E27FC236}">
                <a16:creationId xmlns:a16="http://schemas.microsoft.com/office/drawing/2014/main" id="{78EE156E-26D9-C723-523F-8B45A69B4A49}"/>
              </a:ext>
            </a:extLst>
          </p:cNvPr>
          <p:cNvSpPr>
            <a:spLocks noGrp="1"/>
          </p:cNvSpPr>
          <p:nvPr>
            <p:ph type="sldNum" sz="quarter" idx="12"/>
          </p:nvPr>
        </p:nvSpPr>
        <p:spPr/>
        <p:txBody>
          <a:bodyPr/>
          <a:lstStyle/>
          <a:p>
            <a:fld id="{9EC71654-96A5-4280-94F3-931C61A9F92C}" type="slidenum">
              <a:rPr lang="en-US" noProof="0" smtClean="0"/>
              <a:pPr/>
              <a:t>7</a:t>
            </a:fld>
            <a:endParaRPr lang="en-US" noProof="0" dirty="0"/>
          </a:p>
        </p:txBody>
      </p:sp>
      <p:pic>
        <p:nvPicPr>
          <p:cNvPr id="10" name="Picture Placeholder 9">
            <a:extLst>
              <a:ext uri="{FF2B5EF4-FFF2-40B4-BE49-F238E27FC236}">
                <a16:creationId xmlns:a16="http://schemas.microsoft.com/office/drawing/2014/main" id="{DC6FBEC4-E371-0A9F-DB18-958E3F360EC9}"/>
              </a:ext>
            </a:extLst>
          </p:cNvPr>
          <p:cNvPicPr>
            <a:picLocks noGrp="1" noChangeAspect="1"/>
          </p:cNvPicPr>
          <p:nvPr>
            <p:ph type="pic" sz="quarter" idx="13"/>
          </p:nvPr>
        </p:nvPicPr>
        <p:blipFill>
          <a:blip r:embed="rId2">
            <a:extLst>
              <a:ext uri="{837473B0-CC2E-450A-ABE3-18F120FF3D39}">
                <a1611:picAttrSrcUrl xmlns:a1611="http://schemas.microsoft.com/office/drawing/2016/11/main" r:id="rId3"/>
              </a:ext>
            </a:extLst>
          </a:blip>
          <a:srcRect l="13192" r="13192"/>
          <a:stretch/>
        </p:blipFill>
        <p:spPr>
          <a:xfrm>
            <a:off x="5455212" y="988536"/>
            <a:ext cx="4884848" cy="4884848"/>
          </a:xfrm>
        </p:spPr>
      </p:pic>
      <p:pic>
        <p:nvPicPr>
          <p:cNvPr id="6" name="Picture 5">
            <a:extLst>
              <a:ext uri="{FF2B5EF4-FFF2-40B4-BE49-F238E27FC236}">
                <a16:creationId xmlns:a16="http://schemas.microsoft.com/office/drawing/2014/main" id="{618D141F-F13C-D058-38F3-6F43843718CB}"/>
              </a:ext>
            </a:extLst>
          </p:cNvPr>
          <p:cNvPicPr>
            <a:picLocks noChangeAspect="1"/>
          </p:cNvPicPr>
          <p:nvPr/>
        </p:nvPicPr>
        <p:blipFill>
          <a:blip r:embed="rId4"/>
          <a:stretch>
            <a:fillRect/>
          </a:stretch>
        </p:blipFill>
        <p:spPr>
          <a:xfrm>
            <a:off x="391460" y="5759680"/>
            <a:ext cx="1182727" cy="1030313"/>
          </a:xfrm>
          <a:prstGeom prst="rect">
            <a:avLst/>
          </a:prstGeom>
        </p:spPr>
      </p:pic>
      <p:pic>
        <p:nvPicPr>
          <p:cNvPr id="7" name="Picture 6">
            <a:extLst>
              <a:ext uri="{FF2B5EF4-FFF2-40B4-BE49-F238E27FC236}">
                <a16:creationId xmlns:a16="http://schemas.microsoft.com/office/drawing/2014/main" id="{F6EF2C06-E60D-A430-7D15-11F94FC97234}"/>
              </a:ext>
            </a:extLst>
          </p:cNvPr>
          <p:cNvPicPr>
            <a:picLocks noChangeAspect="1"/>
          </p:cNvPicPr>
          <p:nvPr/>
        </p:nvPicPr>
        <p:blipFill>
          <a:blip r:embed="rId4"/>
          <a:stretch>
            <a:fillRect/>
          </a:stretch>
        </p:blipFill>
        <p:spPr>
          <a:xfrm>
            <a:off x="11042369" y="6018245"/>
            <a:ext cx="912690" cy="795075"/>
          </a:xfrm>
          <a:prstGeom prst="rect">
            <a:avLst/>
          </a:prstGeom>
        </p:spPr>
      </p:pic>
    </p:spTree>
    <p:extLst>
      <p:ext uri="{BB962C8B-B14F-4D97-AF65-F5344CB8AC3E}">
        <p14:creationId xmlns:p14="http://schemas.microsoft.com/office/powerpoint/2010/main" val="3707984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a:xfrm>
            <a:off x="515938" y="499595"/>
            <a:ext cx="11287372" cy="1325563"/>
          </a:xfrm>
        </p:spPr>
        <p:txBody>
          <a:bodyPr/>
          <a:lstStyle/>
          <a:p>
            <a:r>
              <a:rPr lang="en-US" dirty="0">
                <a:latin typeface="Istanbul" panose="04040805020002020604" pitchFamily="82" charset="0"/>
              </a:rPr>
              <a:t>Adoption OF 2022 TAX RATE</a:t>
            </a:r>
            <a:br>
              <a:rPr lang="en-US" dirty="0"/>
            </a:br>
            <a:endParaRPr lang="en-US" dirty="0"/>
          </a:p>
        </p:txBody>
      </p:sp>
      <p:sp>
        <p:nvSpPr>
          <p:cNvPr id="3" name="Content Placeholder 2">
            <a:extLst>
              <a:ext uri="{FF2B5EF4-FFF2-40B4-BE49-F238E27FC236}">
                <a16:creationId xmlns:a16="http://schemas.microsoft.com/office/drawing/2014/main" id="{552A9C73-06ED-419B-81B5-491CBFC22330}"/>
              </a:ext>
            </a:extLst>
          </p:cNvPr>
          <p:cNvSpPr>
            <a:spLocks noGrp="1"/>
          </p:cNvSpPr>
          <p:nvPr>
            <p:ph idx="1"/>
          </p:nvPr>
        </p:nvSpPr>
        <p:spPr>
          <a:xfrm>
            <a:off x="515938" y="1944957"/>
            <a:ext cx="11223056" cy="4351338"/>
          </a:xfrm>
        </p:spPr>
        <p:txBody>
          <a:bodyPr/>
          <a:lstStyle/>
          <a:p>
            <a:r>
              <a:rPr lang="en-US" sz="1800" dirty="0"/>
              <a:t>The proposed tax rate would be lowered from $0.500000 to $0.460000 per $100 of valuation</a:t>
            </a:r>
          </a:p>
          <a:p>
            <a:r>
              <a:rPr lang="en-US" sz="1800" dirty="0"/>
              <a:t>This tax rate will raise more revenue than last year to the tune of $17,100, which is a 4.36% increase from last year’s budget. This increase is due to rising property value and the respective increases in appraisals determined by law, through both the McLennan and Falls County Appraisal districts.</a:t>
            </a:r>
          </a:p>
          <a:p>
            <a:r>
              <a:rPr lang="en-US" sz="1800" dirty="0"/>
              <a:t>Tax rate is split into two portions: A district’s city’s tax rate consists of a maintenance and operations (M&amp;O) tax rate and, if applicable, an interest and sinking (I&amp;S) tax rate. The M&amp;O tax rate provides funds for maintenance and operations. The I&amp;S tax rate provides funds for payments on the debt that finances a capital improvements. </a:t>
            </a:r>
          </a:p>
          <a:p>
            <a:r>
              <a:rPr lang="en-US" sz="1800" dirty="0"/>
              <a:t>The City of Bruceville-Eddy does not currently have an interest and sinking (I&amp;S) tax rate. Our current debts are secured by enterprise revenues, not property tax</a:t>
            </a:r>
          </a:p>
        </p:txBody>
      </p:sp>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fld id="{9EC71654-96A5-4280-94F3-931C61A9F92C}" type="slidenum">
              <a:rPr lang="en-US" smtClean="0"/>
              <a:pPr/>
              <a:t>8</a:t>
            </a:fld>
            <a:endParaRPr lang="en-US" dirty="0"/>
          </a:p>
        </p:txBody>
      </p:sp>
      <p:sp>
        <p:nvSpPr>
          <p:cNvPr id="5" name="Rectangle 4">
            <a:extLst>
              <a:ext uri="{FF2B5EF4-FFF2-40B4-BE49-F238E27FC236}">
                <a16:creationId xmlns:a16="http://schemas.microsoft.com/office/drawing/2014/main" id="{D96240EB-E659-1C43-5DDC-2137A7FB77AA}"/>
              </a:ext>
            </a:extLst>
          </p:cNvPr>
          <p:cNvSpPr/>
          <p:nvPr/>
        </p:nvSpPr>
        <p:spPr>
          <a:xfrm>
            <a:off x="453006" y="5780372"/>
            <a:ext cx="1182848" cy="1031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0F26783-1FF9-5C02-0ED0-C347873D1882}"/>
              </a:ext>
            </a:extLst>
          </p:cNvPr>
          <p:cNvSpPr/>
          <p:nvPr/>
        </p:nvSpPr>
        <p:spPr>
          <a:xfrm>
            <a:off x="10772272" y="5826154"/>
            <a:ext cx="1182848" cy="1031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2656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6B76624-0628-D234-2BDA-262E7B31F7FE}"/>
              </a:ext>
            </a:extLst>
          </p:cNvPr>
          <p:cNvSpPr>
            <a:spLocks noGrp="1"/>
          </p:cNvSpPr>
          <p:nvPr>
            <p:ph type="title"/>
          </p:nvPr>
        </p:nvSpPr>
        <p:spPr/>
        <p:txBody>
          <a:bodyPr>
            <a:normAutofit fontScale="90000"/>
          </a:bodyPr>
          <a:lstStyle/>
          <a:p>
            <a:pPr algn="ctr"/>
            <a:r>
              <a:rPr lang="en-US" sz="3600" dirty="0">
                <a:latin typeface="Istanbul" panose="04040805020002020604" pitchFamily="82" charset="0"/>
              </a:rPr>
              <a:t>Local Cities Tax Rate Comparisons</a:t>
            </a:r>
            <a:br>
              <a:rPr lang="en-US" dirty="0"/>
            </a:br>
            <a:endParaRPr lang="en-US" dirty="0"/>
          </a:p>
        </p:txBody>
      </p:sp>
      <p:graphicFrame>
        <p:nvGraphicFramePr>
          <p:cNvPr id="2" name="Content Placeholder 1">
            <a:extLst>
              <a:ext uri="{FF2B5EF4-FFF2-40B4-BE49-F238E27FC236}">
                <a16:creationId xmlns:a16="http://schemas.microsoft.com/office/drawing/2014/main" id="{77ED0D31-DB9A-F0DD-51D1-F735C64EAC63}"/>
              </a:ext>
            </a:extLst>
          </p:cNvPr>
          <p:cNvGraphicFramePr>
            <a:graphicFrameLocks noGrp="1"/>
          </p:cNvGraphicFramePr>
          <p:nvPr>
            <p:ph idx="1"/>
            <p:extLst>
              <p:ext uri="{D42A27DB-BD31-4B8C-83A1-F6EECF244321}">
                <p14:modId xmlns:p14="http://schemas.microsoft.com/office/powerpoint/2010/main" val="3885859006"/>
              </p:ext>
            </p:extLst>
          </p:nvPr>
        </p:nvGraphicFramePr>
        <p:xfrm>
          <a:off x="3639410" y="2126773"/>
          <a:ext cx="4903655" cy="2604454"/>
        </p:xfrm>
        <a:graphic>
          <a:graphicData uri="http://schemas.openxmlformats.org/drawingml/2006/table">
            <a:tbl>
              <a:tblPr>
                <a:tableStyleId>{9D7B26C5-4107-4FEC-AEDC-1716B250A1EF}</a:tableStyleId>
              </a:tblPr>
              <a:tblGrid>
                <a:gridCol w="2009354">
                  <a:extLst>
                    <a:ext uri="{9D8B030D-6E8A-4147-A177-3AD203B41FA5}">
                      <a16:colId xmlns:a16="http://schemas.microsoft.com/office/drawing/2014/main" val="2992525555"/>
                    </a:ext>
                  </a:extLst>
                </a:gridCol>
                <a:gridCol w="967470">
                  <a:extLst>
                    <a:ext uri="{9D8B030D-6E8A-4147-A177-3AD203B41FA5}">
                      <a16:colId xmlns:a16="http://schemas.microsoft.com/office/drawing/2014/main" val="3285617054"/>
                    </a:ext>
                  </a:extLst>
                </a:gridCol>
                <a:gridCol w="1114761">
                  <a:extLst>
                    <a:ext uri="{9D8B030D-6E8A-4147-A177-3AD203B41FA5}">
                      <a16:colId xmlns:a16="http://schemas.microsoft.com/office/drawing/2014/main" val="1577560610"/>
                    </a:ext>
                  </a:extLst>
                </a:gridCol>
                <a:gridCol w="812070">
                  <a:extLst>
                    <a:ext uri="{9D8B030D-6E8A-4147-A177-3AD203B41FA5}">
                      <a16:colId xmlns:a16="http://schemas.microsoft.com/office/drawing/2014/main" val="1034295159"/>
                    </a:ext>
                  </a:extLst>
                </a:gridCol>
              </a:tblGrid>
              <a:tr h="431609">
                <a:tc gridSpan="4">
                  <a:txBody>
                    <a:bodyPr/>
                    <a:lstStyle/>
                    <a:p>
                      <a:pPr algn="ctr" fontAlgn="ctr"/>
                      <a:r>
                        <a:rPr lang="en-US" sz="1800" u="none" strike="noStrike" dirty="0">
                          <a:effectLst/>
                        </a:rPr>
                        <a:t>Tax Rate Comparisons (per $100 of value)</a:t>
                      </a:r>
                      <a:endParaRPr lang="en-US" sz="18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71434950"/>
                  </a:ext>
                </a:extLst>
              </a:tr>
              <a:tr h="446407">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2021-2022 (Current)</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2022-2023 (Proposed)</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50396751"/>
                  </a:ext>
                </a:extLst>
              </a:tr>
              <a:tr h="246634">
                <a:tc>
                  <a:txBody>
                    <a:bodyPr/>
                    <a:lstStyle/>
                    <a:p>
                      <a:pPr algn="l" fontAlgn="b"/>
                      <a:r>
                        <a:rPr lang="en-US" sz="1100" b="1" u="none" strike="noStrike" dirty="0">
                          <a:effectLst/>
                        </a:rPr>
                        <a:t>Bruceville-Eddy</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0.500000</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b="1" u="none" strike="noStrike" dirty="0">
                          <a:effectLst/>
                        </a:rPr>
                        <a:t>0.460000</a:t>
                      </a:r>
                      <a:endParaRPr lang="en-US" sz="1100" b="1"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41619932"/>
                  </a:ext>
                </a:extLst>
              </a:tr>
              <a:tr h="246634">
                <a:tc>
                  <a:txBody>
                    <a:bodyPr/>
                    <a:lstStyle/>
                    <a:p>
                      <a:pPr algn="l" fontAlgn="b"/>
                      <a:r>
                        <a:rPr lang="en-US" sz="1100" u="none" strike="noStrike" dirty="0">
                          <a:effectLst/>
                        </a:rPr>
                        <a:t>Lorena</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0.533460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0.571145</a:t>
                      </a:r>
                      <a:endParaRPr lang="en-US" sz="11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23280440"/>
                  </a:ext>
                </a:extLst>
              </a:tr>
              <a:tr h="246634">
                <a:tc>
                  <a:txBody>
                    <a:bodyPr/>
                    <a:lstStyle/>
                    <a:p>
                      <a:pPr algn="l" fontAlgn="b"/>
                      <a:r>
                        <a:rPr lang="en-US" sz="1100" u="none" strike="noStrike" dirty="0">
                          <a:effectLst/>
                        </a:rPr>
                        <a:t>Mart</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0.759232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0.711500 </a:t>
                      </a:r>
                      <a:endParaRPr lang="en-US" sz="11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89650179"/>
                  </a:ext>
                </a:extLst>
              </a:tr>
              <a:tr h="246634">
                <a:tc>
                  <a:txBody>
                    <a:bodyPr/>
                    <a:lstStyle/>
                    <a:p>
                      <a:pPr algn="l" fontAlgn="b"/>
                      <a:r>
                        <a:rPr lang="en-US" sz="1100" u="none" strike="noStrike" dirty="0">
                          <a:effectLst/>
                        </a:rPr>
                        <a:t>McGregor</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0.546945</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0.548028</a:t>
                      </a:r>
                      <a:endParaRPr lang="en-US" sz="11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13192034"/>
                  </a:ext>
                </a:extLst>
              </a:tr>
              <a:tr h="246634">
                <a:tc>
                  <a:txBody>
                    <a:bodyPr/>
                    <a:lstStyle/>
                    <a:p>
                      <a:pPr algn="l" fontAlgn="b"/>
                      <a:r>
                        <a:rPr lang="en-US" sz="1100" u="none" strike="noStrike" dirty="0">
                          <a:effectLst/>
                        </a:rPr>
                        <a:t>Robinson</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0.507000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0.460000</a:t>
                      </a:r>
                      <a:endParaRPr lang="en-US" sz="11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46210855"/>
                  </a:ext>
                </a:extLst>
              </a:tr>
              <a:tr h="246634">
                <a:tc>
                  <a:txBody>
                    <a:bodyPr/>
                    <a:lstStyle/>
                    <a:p>
                      <a:pPr algn="l" fontAlgn="b"/>
                      <a:r>
                        <a:rPr lang="en-US" sz="1100" u="none" strike="noStrike" dirty="0">
                          <a:effectLst/>
                        </a:rPr>
                        <a:t>Troy</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0.536500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0.418400</a:t>
                      </a:r>
                      <a:endParaRPr lang="en-US" sz="11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10023868"/>
                  </a:ext>
                </a:extLst>
              </a:tr>
              <a:tr h="246634">
                <a:tc>
                  <a:txBody>
                    <a:bodyPr/>
                    <a:lstStyle/>
                    <a:p>
                      <a:pPr algn="l" fontAlgn="b"/>
                      <a:r>
                        <a:rPr lang="en-US" sz="1100" u="none" strike="noStrike" dirty="0">
                          <a:effectLst/>
                        </a:rPr>
                        <a:t>Waco</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0.767282</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0.764782</a:t>
                      </a:r>
                      <a:endParaRPr lang="en-US" sz="1100" b="0" i="1"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97737461"/>
                  </a:ext>
                </a:extLst>
              </a:tr>
            </a:tbl>
          </a:graphicData>
        </a:graphic>
      </p:graphicFrame>
      <p:pic>
        <p:nvPicPr>
          <p:cNvPr id="3" name="Picture 2">
            <a:extLst>
              <a:ext uri="{FF2B5EF4-FFF2-40B4-BE49-F238E27FC236}">
                <a16:creationId xmlns:a16="http://schemas.microsoft.com/office/drawing/2014/main" id="{3D65F5A4-8963-FCDB-0E01-F5F600350BFE}"/>
              </a:ext>
            </a:extLst>
          </p:cNvPr>
          <p:cNvPicPr>
            <a:picLocks noChangeAspect="1"/>
          </p:cNvPicPr>
          <p:nvPr/>
        </p:nvPicPr>
        <p:blipFill>
          <a:blip r:embed="rId2"/>
          <a:stretch>
            <a:fillRect/>
          </a:stretch>
        </p:blipFill>
        <p:spPr>
          <a:xfrm>
            <a:off x="457215" y="5827237"/>
            <a:ext cx="1182727" cy="1030313"/>
          </a:xfrm>
          <a:prstGeom prst="rect">
            <a:avLst/>
          </a:prstGeom>
        </p:spPr>
      </p:pic>
      <p:pic>
        <p:nvPicPr>
          <p:cNvPr id="4" name="Picture 3">
            <a:extLst>
              <a:ext uri="{FF2B5EF4-FFF2-40B4-BE49-F238E27FC236}">
                <a16:creationId xmlns:a16="http://schemas.microsoft.com/office/drawing/2014/main" id="{DA5AA8E3-A494-3FA9-446E-EEAB27632EA5}"/>
              </a:ext>
            </a:extLst>
          </p:cNvPr>
          <p:cNvPicPr>
            <a:picLocks noChangeAspect="1"/>
          </p:cNvPicPr>
          <p:nvPr/>
        </p:nvPicPr>
        <p:blipFill>
          <a:blip r:embed="rId2"/>
          <a:stretch>
            <a:fillRect/>
          </a:stretch>
        </p:blipFill>
        <p:spPr>
          <a:xfrm>
            <a:off x="10902907" y="5827236"/>
            <a:ext cx="1182727" cy="1030313"/>
          </a:xfrm>
          <a:prstGeom prst="rect">
            <a:avLst/>
          </a:prstGeom>
        </p:spPr>
      </p:pic>
    </p:spTree>
    <p:extLst>
      <p:ext uri="{BB962C8B-B14F-4D97-AF65-F5344CB8AC3E}">
        <p14:creationId xmlns:p14="http://schemas.microsoft.com/office/powerpoint/2010/main" val="4065766182"/>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631071E6-22AE-499A-B09C-BF21CF5F74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C07E3D-60A7-4F4E-8208-D9CCD01982CB}">
  <ds:schemaRefs>
    <ds:schemaRef ds:uri="http://schemas.microsoft.com/sharepoint/v3/contenttype/forms"/>
  </ds:schemaRefs>
</ds:datastoreItem>
</file>

<file path=customXml/itemProps3.xml><?xml version="1.0" encoding="utf-8"?>
<ds:datastoreItem xmlns:ds="http://schemas.openxmlformats.org/officeDocument/2006/customXml" ds:itemID="{CEA9B47F-3DD8-4645-81DC-B88780643C07}">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Blue spheres presentation</Template>
  <TotalTime>1070</TotalTime>
  <Words>511</Words>
  <Application>Microsoft Office PowerPoint</Application>
  <PresentationFormat>Widescreen</PresentationFormat>
  <Paragraphs>81</Paragraphs>
  <Slides>12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Corbel</vt:lpstr>
      <vt:lpstr>Istanbul</vt:lpstr>
      <vt:lpstr>Wingdings</vt:lpstr>
      <vt:lpstr>Office Theme</vt:lpstr>
      <vt:lpstr>Welcome Y’all!</vt:lpstr>
      <vt:lpstr>Call to order</vt:lpstr>
      <vt:lpstr>Citizen presentations</vt:lpstr>
      <vt:lpstr>Public hearings</vt:lpstr>
      <vt:lpstr>Budget adoption fy 2022-2023</vt:lpstr>
      <vt:lpstr>Budget Goals</vt:lpstr>
      <vt:lpstr>Budget adoption fy 2022-2023</vt:lpstr>
      <vt:lpstr>Adoption OF 2022 TAX RATE </vt:lpstr>
      <vt:lpstr>Local Cities Tax Rate Comparisons </vt:lpstr>
      <vt:lpstr>Recommendation</vt:lpstr>
      <vt:lpstr>Executive session</vt:lpstr>
      <vt:lpstr>Thank you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Kent Manton</dc:creator>
  <cp:lastModifiedBy>Kent Manton</cp:lastModifiedBy>
  <cp:revision>40</cp:revision>
  <dcterms:created xsi:type="dcterms:W3CDTF">2022-08-22T15:00:12Z</dcterms:created>
  <dcterms:modified xsi:type="dcterms:W3CDTF">2022-09-08T21:59:46Z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