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7" r:id="rId5"/>
    <p:sldId id="258" r:id="rId6"/>
    <p:sldId id="278" r:id="rId7"/>
    <p:sldId id="279" r:id="rId8"/>
    <p:sldId id="268" r:id="rId9"/>
    <p:sldId id="290" r:id="rId10"/>
    <p:sldId id="269" r:id="rId11"/>
    <p:sldId id="277" r:id="rId12"/>
    <p:sldId id="289" r:id="rId13"/>
    <p:sldId id="270" r:id="rId14"/>
    <p:sldId id="280" r:id="rId15"/>
    <p:sldId id="271" r:id="rId16"/>
    <p:sldId id="281" r:id="rId17"/>
    <p:sldId id="282" r:id="rId18"/>
    <p:sldId id="287" r:id="rId19"/>
    <p:sldId id="284" r:id="rId20"/>
    <p:sldId id="285" r:id="rId21"/>
    <p:sldId id="291" r:id="rId22"/>
    <p:sldId id="292"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949" autoAdjust="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8/25/2022</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8/25/2022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dirty="0"/>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dirty="0"/>
          </a:p>
        </p:txBody>
      </p:sp>
    </p:spTree>
    <p:extLst>
      <p:ext uri="{BB962C8B-B14F-4D97-AF65-F5344CB8AC3E}">
        <p14:creationId xmlns:p14="http://schemas.microsoft.com/office/powerpoint/2010/main" val="388040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14</a:t>
            </a:fld>
            <a:endParaRPr lang="en-US" dirty="0"/>
          </a:p>
        </p:txBody>
      </p:sp>
    </p:spTree>
    <p:extLst>
      <p:ext uri="{BB962C8B-B14F-4D97-AF65-F5344CB8AC3E}">
        <p14:creationId xmlns:p14="http://schemas.microsoft.com/office/powerpoint/2010/main" val="42612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15</a:t>
            </a:fld>
            <a:endParaRPr lang="en-US" dirty="0"/>
          </a:p>
        </p:txBody>
      </p:sp>
    </p:spTree>
    <p:extLst>
      <p:ext uri="{BB962C8B-B14F-4D97-AF65-F5344CB8AC3E}">
        <p14:creationId xmlns:p14="http://schemas.microsoft.com/office/powerpoint/2010/main" val="1668349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19</a:t>
            </a:fld>
            <a:endParaRPr lang="en-US" dirty="0"/>
          </a:p>
        </p:txBody>
      </p:sp>
    </p:spTree>
    <p:extLst>
      <p:ext uri="{BB962C8B-B14F-4D97-AF65-F5344CB8AC3E}">
        <p14:creationId xmlns:p14="http://schemas.microsoft.com/office/powerpoint/2010/main" val="297395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20</a:t>
            </a:fld>
            <a:endParaRPr lang="en-US" dirty="0"/>
          </a:p>
        </p:txBody>
      </p:sp>
    </p:spTree>
    <p:extLst>
      <p:ext uri="{BB962C8B-B14F-4D97-AF65-F5344CB8AC3E}">
        <p14:creationId xmlns:p14="http://schemas.microsoft.com/office/powerpoint/2010/main" val="124404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dirty="0"/>
          </a:p>
        </p:txBody>
      </p:sp>
    </p:spTree>
    <p:extLst>
      <p:ext uri="{BB962C8B-B14F-4D97-AF65-F5344CB8AC3E}">
        <p14:creationId xmlns:p14="http://schemas.microsoft.com/office/powerpoint/2010/main" val="31797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dirty="0"/>
          </a:p>
        </p:txBody>
      </p:sp>
    </p:spTree>
    <p:extLst>
      <p:ext uri="{BB962C8B-B14F-4D97-AF65-F5344CB8AC3E}">
        <p14:creationId xmlns:p14="http://schemas.microsoft.com/office/powerpoint/2010/main" val="154024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dirty="0"/>
          </a:p>
        </p:txBody>
      </p:sp>
    </p:spTree>
    <p:extLst>
      <p:ext uri="{BB962C8B-B14F-4D97-AF65-F5344CB8AC3E}">
        <p14:creationId xmlns:p14="http://schemas.microsoft.com/office/powerpoint/2010/main" val="276773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dirty="0"/>
          </a:p>
        </p:txBody>
      </p:sp>
    </p:spTree>
    <p:extLst>
      <p:ext uri="{BB962C8B-B14F-4D97-AF65-F5344CB8AC3E}">
        <p14:creationId xmlns:p14="http://schemas.microsoft.com/office/powerpoint/2010/main" val="224316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dirty="0"/>
          </a:p>
        </p:txBody>
      </p:sp>
    </p:spTree>
    <p:extLst>
      <p:ext uri="{BB962C8B-B14F-4D97-AF65-F5344CB8AC3E}">
        <p14:creationId xmlns:p14="http://schemas.microsoft.com/office/powerpoint/2010/main" val="149645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dirty="0"/>
          </a:p>
        </p:txBody>
      </p:sp>
    </p:spTree>
    <p:extLst>
      <p:ext uri="{BB962C8B-B14F-4D97-AF65-F5344CB8AC3E}">
        <p14:creationId xmlns:p14="http://schemas.microsoft.com/office/powerpoint/2010/main" val="285139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10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dirty="0"/>
          </a:p>
        </p:txBody>
      </p:sp>
    </p:spTree>
    <p:extLst>
      <p:ext uri="{BB962C8B-B14F-4D97-AF65-F5344CB8AC3E}">
        <p14:creationId xmlns:p14="http://schemas.microsoft.com/office/powerpoint/2010/main" val="332807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dirty="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8/25/2022</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dailyclipart.net/clipart/category/money-clip-art/" TargetMode="External"/><Relationship Id="rId5" Type="http://schemas.openxmlformats.org/officeDocument/2006/relationships/image" Target="../media/image21.jpg"/><Relationship Id="rId4" Type="http://schemas.openxmlformats.org/officeDocument/2006/relationships/image" Target="../media/image20.sv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en/photo/1452813" TargetMode="External"/><Relationship Id="rId2" Type="http://schemas.openxmlformats.org/officeDocument/2006/relationships/image" Target="../media/image24.jp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publicdomainpictures.net/view-image.php?image=43523&amp;picture=a-spread-of-buttons" TargetMode="External"/><Relationship Id="rId5" Type="http://schemas.openxmlformats.org/officeDocument/2006/relationships/image" Target="../media/image33.jp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pcmc.org/people-need-god/" TargetMode="External"/><Relationship Id="rId2" Type="http://schemas.openxmlformats.org/officeDocument/2006/relationships/image" Target="../media/image36.jp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cpcmc.org/people-need-god/" TargetMode="External"/><Relationship Id="rId2" Type="http://schemas.openxmlformats.org/officeDocument/2006/relationships/image" Target="../media/image36.jp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sz="4800" dirty="0"/>
              <a:t>Welcome Y’all!</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rotWithShape="1">
          <a:blip r:embed="rId3"/>
          <a:srcRect l="188" t="22770" r="-188" b="-22770"/>
          <a:stretch/>
        </p:blipFill>
        <p:spPr>
          <a:xfrm>
            <a:off x="710812" y="728545"/>
            <a:ext cx="5305661" cy="5305661"/>
          </a:xfrm>
        </p:spPr>
      </p:pic>
      <p:sp>
        <p:nvSpPr>
          <p:cNvPr id="6" name="Rectangle 5">
            <a:extLst>
              <a:ext uri="{FF2B5EF4-FFF2-40B4-BE49-F238E27FC236}">
                <a16:creationId xmlns:a16="http://schemas.microsoft.com/office/drawing/2014/main" id="{C2D022D1-824B-941F-E9E5-3462A11D6A56}"/>
              </a:ext>
            </a:extLst>
          </p:cNvPr>
          <p:cNvSpPr/>
          <p:nvPr/>
        </p:nvSpPr>
        <p:spPr>
          <a:xfrm>
            <a:off x="6170064" y="1136591"/>
            <a:ext cx="2136448" cy="1036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0E068181-0719-170C-A065-67A1390ED7DE}"/>
              </a:ext>
            </a:extLst>
          </p:cNvPr>
          <p:cNvSpPr txBox="1"/>
          <p:nvPr/>
        </p:nvSpPr>
        <p:spPr>
          <a:xfrm>
            <a:off x="6410856" y="4422118"/>
            <a:ext cx="6960548" cy="707886"/>
          </a:xfrm>
          <a:prstGeom prst="rect">
            <a:avLst/>
          </a:prstGeom>
          <a:noFill/>
        </p:spPr>
        <p:txBody>
          <a:bodyPr wrap="square">
            <a:spAutoFit/>
          </a:bodyPr>
          <a:lstStyle/>
          <a:p>
            <a:r>
              <a:rPr kumimoji="0" lang="en-US" sz="2000" b="1" i="0" u="none" strike="noStrike" kern="1200" cap="all" spc="0" normalizeH="0" baseline="0" noProof="0" dirty="0">
                <a:ln>
                  <a:noFill/>
                </a:ln>
                <a:solidFill>
                  <a:srgbClr val="2C567A"/>
                </a:solidFill>
                <a:effectLst/>
                <a:uLnTx/>
                <a:uFillTx/>
                <a:latin typeface="Corbel"/>
                <a:ea typeface="+mj-ea"/>
                <a:cs typeface="+mj-cs"/>
              </a:rPr>
              <a:t>City of Bruceville-eddy </a:t>
            </a:r>
          </a:p>
          <a:p>
            <a:r>
              <a:rPr kumimoji="0" lang="en-US" sz="2000" b="1" i="0" u="none" strike="noStrike" kern="1200" cap="all" spc="0" normalizeH="0" baseline="0" noProof="0" dirty="0">
                <a:ln>
                  <a:noFill/>
                </a:ln>
                <a:solidFill>
                  <a:srgbClr val="2C567A"/>
                </a:solidFill>
                <a:effectLst/>
                <a:uLnTx/>
                <a:uFillTx/>
                <a:latin typeface="Corbel"/>
                <a:ea typeface="+mj-ea"/>
                <a:cs typeface="+mj-cs"/>
              </a:rPr>
              <a:t>council meeting 8/25/2022</a:t>
            </a:r>
            <a:endParaRPr lang="en-US" sz="2000" dirty="0"/>
          </a:p>
        </p:txBody>
      </p:sp>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p:txBody>
          <a:bodyPr/>
          <a:lstStyle/>
          <a:p>
            <a:r>
              <a:rPr lang="en-US" dirty="0"/>
              <a:t>Updates to code of ordinances</a:t>
            </a:r>
            <a:br>
              <a:rPr lang="en-US" dirty="0"/>
            </a:br>
            <a:endParaRPr lang="en-US"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38960" y="1825625"/>
            <a:ext cx="4151027" cy="4351338"/>
          </a:xfrm>
        </p:spPr>
        <p:txBody>
          <a:bodyPr/>
          <a:lstStyle/>
          <a:p>
            <a:r>
              <a:rPr lang="en-US" sz="1800" dirty="0"/>
              <a:t>Proactively prepares community for anticipated growth</a:t>
            </a:r>
          </a:p>
          <a:p>
            <a:r>
              <a:rPr lang="en-US" sz="1800" dirty="0"/>
              <a:t>Brings code of ordinances into alignment with industry standards</a:t>
            </a:r>
          </a:p>
          <a:p>
            <a:r>
              <a:rPr lang="en-US" sz="1800" dirty="0"/>
              <a:t>Focus of upgrades is on safer, more energy efficient buildings</a:t>
            </a:r>
          </a:p>
          <a:p>
            <a:r>
              <a:rPr lang="en-US" sz="1800" dirty="0"/>
              <a:t>Auto-adoption of future codes saves time and automatically keeps us up to date with these standards going forward – </a:t>
            </a:r>
            <a:r>
              <a:rPr lang="en-US" sz="1800" i="1" dirty="0"/>
              <a:t>Codes published every 3 years</a:t>
            </a:r>
          </a:p>
          <a:p>
            <a:r>
              <a:rPr lang="en-US" sz="1800" dirty="0"/>
              <a:t>Not retroactive, affects future permits</a:t>
            </a:r>
          </a:p>
          <a:p>
            <a:pPr marL="0" indent="0">
              <a:buNone/>
            </a:pPr>
            <a:endParaRPr lang="en-US" sz="1800" dirty="0"/>
          </a:p>
          <a:p>
            <a:endParaRPr lang="en-US" sz="1800" dirty="0">
              <a:solidFill>
                <a:srgbClr val="00B050"/>
              </a:solidFill>
            </a:endParaRPr>
          </a:p>
        </p:txBody>
      </p:sp>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type="pic" sz="quarter" idx="13"/>
          </p:nvPr>
        </p:nvPicPr>
        <p:blipFill rotWithShape="1">
          <a:blip r:embed="rId3"/>
          <a:srcRect l="-6529" t="-59636" r="-6305" b="-61266"/>
          <a:stretch/>
        </p:blipFill>
        <p:spPr>
          <a:xfrm>
            <a:off x="5150840" y="662730"/>
            <a:ext cx="5511567" cy="5514233"/>
          </a:xfrm>
        </p:spPr>
      </p:pic>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10</a:t>
            </a:fld>
            <a:endParaRPr lang="en-US" dirty="0"/>
          </a:p>
        </p:txBody>
      </p:sp>
      <p:pic>
        <p:nvPicPr>
          <p:cNvPr id="5" name="Picture 4">
            <a:extLst>
              <a:ext uri="{FF2B5EF4-FFF2-40B4-BE49-F238E27FC236}">
                <a16:creationId xmlns:a16="http://schemas.microsoft.com/office/drawing/2014/main" id="{29A7CD38-40B6-89A2-13BE-73AF49E984E8}"/>
              </a:ext>
            </a:extLst>
          </p:cNvPr>
          <p:cNvPicPr>
            <a:picLocks noChangeAspect="1"/>
          </p:cNvPicPr>
          <p:nvPr/>
        </p:nvPicPr>
        <p:blipFill>
          <a:blip r:embed="rId4"/>
          <a:stretch>
            <a:fillRect/>
          </a:stretch>
        </p:blipFill>
        <p:spPr>
          <a:xfrm>
            <a:off x="457215" y="5827237"/>
            <a:ext cx="1182727" cy="1030313"/>
          </a:xfrm>
          <a:prstGeom prst="rect">
            <a:avLst/>
          </a:prstGeom>
        </p:spPr>
      </p:pic>
      <p:pic>
        <p:nvPicPr>
          <p:cNvPr id="6" name="Picture 5">
            <a:extLst>
              <a:ext uri="{FF2B5EF4-FFF2-40B4-BE49-F238E27FC236}">
                <a16:creationId xmlns:a16="http://schemas.microsoft.com/office/drawing/2014/main" id="{16E84192-1F10-D6B9-CA59-B52D88304E24}"/>
              </a:ext>
            </a:extLst>
          </p:cNvPr>
          <p:cNvPicPr>
            <a:picLocks noChangeAspect="1"/>
          </p:cNvPicPr>
          <p:nvPr/>
        </p:nvPicPr>
        <p:blipFill>
          <a:blip r:embed="rId4"/>
          <a:stretch>
            <a:fillRect/>
          </a:stretch>
        </p:blipFill>
        <p:spPr>
          <a:xfrm>
            <a:off x="11081857" y="6070061"/>
            <a:ext cx="873202" cy="760675"/>
          </a:xfrm>
          <a:prstGeom prst="rect">
            <a:avLst/>
          </a:prstGeom>
        </p:spPr>
      </p:pic>
      <p:sp>
        <p:nvSpPr>
          <p:cNvPr id="9" name="TextBox 8">
            <a:extLst>
              <a:ext uri="{FF2B5EF4-FFF2-40B4-BE49-F238E27FC236}">
                <a16:creationId xmlns:a16="http://schemas.microsoft.com/office/drawing/2014/main" id="{FE9FEC72-6B61-8000-FC81-82C2B159023F}"/>
              </a:ext>
            </a:extLst>
          </p:cNvPr>
          <p:cNvSpPr txBox="1"/>
          <p:nvPr/>
        </p:nvSpPr>
        <p:spPr>
          <a:xfrm>
            <a:off x="538960" y="5263902"/>
            <a:ext cx="6094602" cy="646331"/>
          </a:xfrm>
          <a:prstGeom prst="rect">
            <a:avLst/>
          </a:prstGeom>
          <a:noFill/>
        </p:spPr>
        <p:txBody>
          <a:bodyPr wrap="square">
            <a:spAutoFit/>
          </a:bodyPr>
          <a:lstStyle/>
          <a:p>
            <a:pPr marL="0" indent="0">
              <a:buNone/>
            </a:pPr>
            <a:r>
              <a:rPr lang="en-US" sz="1800" dirty="0"/>
              <a:t>- </a:t>
            </a:r>
            <a:r>
              <a:rPr lang="en-US" dirty="0"/>
              <a:t>Staff</a:t>
            </a:r>
            <a:r>
              <a:rPr lang="en-US" sz="1800" dirty="0"/>
              <a:t> Recommendation: </a:t>
            </a:r>
          </a:p>
          <a:p>
            <a:pPr marL="0" indent="0">
              <a:buNone/>
            </a:pPr>
            <a:r>
              <a:rPr lang="en-US" sz="1800" dirty="0"/>
              <a:t>	Approve as presented</a:t>
            </a:r>
          </a:p>
        </p:txBody>
      </p:sp>
    </p:spTree>
    <p:extLst>
      <p:ext uri="{BB962C8B-B14F-4D97-AF65-F5344CB8AC3E}">
        <p14:creationId xmlns:p14="http://schemas.microsoft.com/office/powerpoint/2010/main" val="96173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7409-77A7-4309-9978-FDAF5D7EA628}"/>
              </a:ext>
            </a:extLst>
          </p:cNvPr>
          <p:cNvSpPr>
            <a:spLocks noGrp="1"/>
          </p:cNvSpPr>
          <p:nvPr>
            <p:ph type="title"/>
          </p:nvPr>
        </p:nvSpPr>
        <p:spPr/>
        <p:txBody>
          <a:bodyPr/>
          <a:lstStyle/>
          <a:p>
            <a:r>
              <a:rPr lang="en-US" dirty="0"/>
              <a:t>Establishing the holiday schedule for 2023</a:t>
            </a:r>
          </a:p>
        </p:txBody>
      </p:sp>
      <p:sp>
        <p:nvSpPr>
          <p:cNvPr id="3" name="Content Placeholder 2">
            <a:extLst>
              <a:ext uri="{FF2B5EF4-FFF2-40B4-BE49-F238E27FC236}">
                <a16:creationId xmlns:a16="http://schemas.microsoft.com/office/drawing/2014/main" id="{3CD2CBD7-0AB7-C34C-E484-7E9ED614371C}"/>
              </a:ext>
            </a:extLst>
          </p:cNvPr>
          <p:cNvSpPr>
            <a:spLocks noGrp="1"/>
          </p:cNvSpPr>
          <p:nvPr>
            <p:ph idx="1"/>
          </p:nvPr>
        </p:nvSpPr>
        <p:spPr>
          <a:xfrm>
            <a:off x="345406" y="5032843"/>
            <a:ext cx="6845914" cy="4351338"/>
          </a:xfrm>
        </p:spPr>
        <p:txBody>
          <a:bodyPr/>
          <a:lstStyle/>
          <a:p>
            <a:pPr marL="0" indent="0">
              <a:buNone/>
            </a:pPr>
            <a:r>
              <a:rPr lang="en-US" sz="2000" dirty="0"/>
              <a:t>- CA Recommendation: </a:t>
            </a:r>
          </a:p>
          <a:p>
            <a:pPr marL="0" indent="0">
              <a:buNone/>
            </a:pPr>
            <a:r>
              <a:rPr lang="en-US" sz="2000" dirty="0"/>
              <a:t>	Approve revised holiday schedule</a:t>
            </a:r>
          </a:p>
        </p:txBody>
      </p:sp>
      <p:sp>
        <p:nvSpPr>
          <p:cNvPr id="4" name="Slide Number Placeholder 3">
            <a:extLst>
              <a:ext uri="{FF2B5EF4-FFF2-40B4-BE49-F238E27FC236}">
                <a16:creationId xmlns:a16="http://schemas.microsoft.com/office/drawing/2014/main" id="{78EE156E-26D9-C723-523F-8B45A69B4A49}"/>
              </a:ext>
            </a:extLst>
          </p:cNvPr>
          <p:cNvSpPr>
            <a:spLocks noGrp="1"/>
          </p:cNvSpPr>
          <p:nvPr>
            <p:ph type="sldNum" sz="quarter" idx="12"/>
          </p:nvPr>
        </p:nvSpPr>
        <p:spPr/>
        <p:txBody>
          <a:bodyPr/>
          <a:lstStyle/>
          <a:p>
            <a:fld id="{9EC71654-96A5-4280-94F3-931C61A9F92C}" type="slidenum">
              <a:rPr lang="en-US" noProof="0" smtClean="0"/>
              <a:pPr/>
              <a:t>11</a:t>
            </a:fld>
            <a:endParaRPr lang="en-US" noProof="0" dirty="0"/>
          </a:p>
        </p:txBody>
      </p:sp>
      <p:pic>
        <p:nvPicPr>
          <p:cNvPr id="7" name="Picture Placeholder 6" descr="A group of people holding a flag&#10;&#10;Description automatically generated with low confidence">
            <a:extLst>
              <a:ext uri="{FF2B5EF4-FFF2-40B4-BE49-F238E27FC236}">
                <a16:creationId xmlns:a16="http://schemas.microsoft.com/office/drawing/2014/main" id="{A7DB7B2D-5AA7-3439-D167-C0A7D1CFFE3A}"/>
              </a:ext>
            </a:extLst>
          </p:cNvPr>
          <p:cNvPicPr>
            <a:picLocks noGrp="1" noChangeAspect="1"/>
          </p:cNvPicPr>
          <p:nvPr>
            <p:ph type="pic" sz="quarter" idx="13"/>
          </p:nvPr>
        </p:nvPicPr>
        <p:blipFill>
          <a:blip r:embed="rId2"/>
          <a:srcRect l="16667" r="16667"/>
          <a:stretch>
            <a:fillRect/>
          </a:stretch>
        </p:blipFill>
        <p:spPr/>
      </p:pic>
      <p:pic>
        <p:nvPicPr>
          <p:cNvPr id="8" name="Picture 7">
            <a:extLst>
              <a:ext uri="{FF2B5EF4-FFF2-40B4-BE49-F238E27FC236}">
                <a16:creationId xmlns:a16="http://schemas.microsoft.com/office/drawing/2014/main" id="{C8AF10E5-BE0F-3234-8C0C-6281A0D7B86C}"/>
              </a:ext>
            </a:extLst>
          </p:cNvPr>
          <p:cNvPicPr>
            <a:picLocks noChangeAspect="1"/>
          </p:cNvPicPr>
          <p:nvPr/>
        </p:nvPicPr>
        <p:blipFill>
          <a:blip r:embed="rId3"/>
          <a:stretch>
            <a:fillRect/>
          </a:stretch>
        </p:blipFill>
        <p:spPr>
          <a:xfrm>
            <a:off x="345406" y="5750349"/>
            <a:ext cx="1182727" cy="1030313"/>
          </a:xfrm>
          <a:prstGeom prst="rect">
            <a:avLst/>
          </a:prstGeom>
        </p:spPr>
      </p:pic>
      <p:pic>
        <p:nvPicPr>
          <p:cNvPr id="9" name="Picture 8">
            <a:extLst>
              <a:ext uri="{FF2B5EF4-FFF2-40B4-BE49-F238E27FC236}">
                <a16:creationId xmlns:a16="http://schemas.microsoft.com/office/drawing/2014/main" id="{1839110C-2176-D52B-B3B5-260C56720DD4}"/>
              </a:ext>
            </a:extLst>
          </p:cNvPr>
          <p:cNvPicPr>
            <a:picLocks noChangeAspect="1"/>
          </p:cNvPicPr>
          <p:nvPr/>
        </p:nvPicPr>
        <p:blipFill>
          <a:blip r:embed="rId3"/>
          <a:stretch>
            <a:fillRect/>
          </a:stretch>
        </p:blipFill>
        <p:spPr>
          <a:xfrm>
            <a:off x="11150082" y="6173907"/>
            <a:ext cx="696512" cy="606755"/>
          </a:xfrm>
          <a:prstGeom prst="rect">
            <a:avLst/>
          </a:prstGeom>
        </p:spPr>
      </p:pic>
    </p:spTree>
    <p:extLst>
      <p:ext uri="{BB962C8B-B14F-4D97-AF65-F5344CB8AC3E}">
        <p14:creationId xmlns:p14="http://schemas.microsoft.com/office/powerpoint/2010/main" val="55170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Finances</a:t>
            </a:r>
          </a:p>
        </p:txBody>
      </p:sp>
      <p:pic>
        <p:nvPicPr>
          <p:cNvPr id="83" name="Picture Placeholder 82" descr="Bar chart">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Approval of finances</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99653" y="4683488"/>
            <a:ext cx="2624742" cy="962304"/>
          </a:xfrm>
        </p:spPr>
        <p:txBody>
          <a:bodyPr>
            <a:normAutofit/>
          </a:bodyPr>
          <a:lstStyle/>
          <a:p>
            <a:pPr marL="0" indent="0" algn="l">
              <a:buNone/>
            </a:pPr>
            <a:r>
              <a:rPr lang="en-US" sz="1400" dirty="0"/>
              <a:t>- </a:t>
            </a:r>
            <a:r>
              <a:rPr lang="en-US" sz="1800" dirty="0"/>
              <a:t>Staff Recommendation: </a:t>
            </a:r>
          </a:p>
          <a:p>
            <a:pPr marL="0" indent="0" algn="l">
              <a:buNone/>
            </a:pPr>
            <a:r>
              <a:rPr lang="en-US" sz="1800" dirty="0"/>
              <a:t>	Approve</a:t>
            </a:r>
          </a:p>
        </p:txBody>
      </p:sp>
      <p:pic>
        <p:nvPicPr>
          <p:cNvPr id="22" name="Picture Placeholder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5">
            <a:extLst>
              <a:ext uri="{837473B0-CC2E-450A-ABE3-18F120FF3D39}">
                <a1611:picAttrSrcUrl xmlns:a1611="http://schemas.microsoft.com/office/drawing/2016/11/main" r:id="rId6"/>
              </a:ext>
            </a:extLst>
          </a:blip>
          <a:srcRect/>
          <a:stretch/>
        </p:blipFill>
        <p:spPr>
          <a:xfrm>
            <a:off x="3883819" y="2560888"/>
            <a:ext cx="4424362" cy="2511476"/>
          </a:xfrm>
        </p:spPr>
      </p:pic>
      <p:pic>
        <p:nvPicPr>
          <p:cNvPr id="85" name="Picture Placeholder 84" descr="Tax with solid fill">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7">
            <a:extLst>
              <a:ext uri="{96DAC541-7B7A-43D3-8B79-37D633B846F1}">
                <asvg:svgBlip xmlns:asvg="http://schemas.microsoft.com/office/drawing/2016/SVG/main" r:embed="rId8"/>
              </a:ext>
            </a:extLst>
          </a:blip>
          <a:srcRect/>
          <a:stretch/>
        </p:blipFill>
        <p:spPr>
          <a:xfrm>
            <a:off x="9998318" y="1988373"/>
            <a:ext cx="502873" cy="502873"/>
          </a:xfrm>
        </p:spPr>
      </p:pic>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Acceptance of 2022 certified tax rolls</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12</a:t>
            </a:fld>
            <a:endParaRPr lang="en-US" dirty="0"/>
          </a:p>
        </p:txBody>
      </p:sp>
      <p:pic>
        <p:nvPicPr>
          <p:cNvPr id="5" name="Picture 4">
            <a:extLst>
              <a:ext uri="{FF2B5EF4-FFF2-40B4-BE49-F238E27FC236}">
                <a16:creationId xmlns:a16="http://schemas.microsoft.com/office/drawing/2014/main" id="{7E63A02C-498D-0962-534E-D6059919DCEC}"/>
              </a:ext>
            </a:extLst>
          </p:cNvPr>
          <p:cNvPicPr>
            <a:picLocks noChangeAspect="1"/>
          </p:cNvPicPr>
          <p:nvPr/>
        </p:nvPicPr>
        <p:blipFill>
          <a:blip r:embed="rId9"/>
          <a:stretch>
            <a:fillRect/>
          </a:stretch>
        </p:blipFill>
        <p:spPr>
          <a:xfrm>
            <a:off x="436228" y="5717725"/>
            <a:ext cx="1175796" cy="1024275"/>
          </a:xfrm>
          <a:prstGeom prst="rect">
            <a:avLst/>
          </a:prstGeom>
        </p:spPr>
      </p:pic>
      <p:pic>
        <p:nvPicPr>
          <p:cNvPr id="9" name="Picture 8">
            <a:extLst>
              <a:ext uri="{FF2B5EF4-FFF2-40B4-BE49-F238E27FC236}">
                <a16:creationId xmlns:a16="http://schemas.microsoft.com/office/drawing/2014/main" id="{1D21FD16-9F1E-C493-0676-7A16EBD4A61F}"/>
              </a:ext>
            </a:extLst>
          </p:cNvPr>
          <p:cNvPicPr>
            <a:picLocks noChangeAspect="1"/>
          </p:cNvPicPr>
          <p:nvPr/>
        </p:nvPicPr>
        <p:blipFill>
          <a:blip r:embed="rId9"/>
          <a:stretch>
            <a:fillRect/>
          </a:stretch>
        </p:blipFill>
        <p:spPr>
          <a:xfrm>
            <a:off x="10772332" y="5711687"/>
            <a:ext cx="1182727" cy="1030313"/>
          </a:xfrm>
          <a:prstGeom prst="rect">
            <a:avLst/>
          </a:prstGeom>
        </p:spPr>
      </p:pic>
      <p:sp>
        <p:nvSpPr>
          <p:cNvPr id="14" name="Content Placeholder 2">
            <a:extLst>
              <a:ext uri="{FF2B5EF4-FFF2-40B4-BE49-F238E27FC236}">
                <a16:creationId xmlns:a16="http://schemas.microsoft.com/office/drawing/2014/main" id="{5995D340-B56A-3C7B-9BE8-2FAC865377FE}"/>
              </a:ext>
            </a:extLst>
          </p:cNvPr>
          <p:cNvSpPr txBox="1">
            <a:spLocks/>
          </p:cNvSpPr>
          <p:nvPr/>
        </p:nvSpPr>
        <p:spPr>
          <a:xfrm>
            <a:off x="8760453" y="4683488"/>
            <a:ext cx="2624742" cy="962304"/>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t>- </a:t>
            </a:r>
            <a:r>
              <a:rPr lang="en-US" sz="1800" dirty="0"/>
              <a:t>CA Recommendation: </a:t>
            </a:r>
          </a:p>
          <a:p>
            <a:pPr algn="l"/>
            <a:r>
              <a:rPr lang="en-US" sz="1800" dirty="0"/>
              <a:t>	Approve</a:t>
            </a:r>
          </a:p>
        </p:txBody>
      </p:sp>
    </p:spTree>
    <p:extLst>
      <p:ext uri="{BB962C8B-B14F-4D97-AF65-F5344CB8AC3E}">
        <p14:creationId xmlns:p14="http://schemas.microsoft.com/office/powerpoint/2010/main" val="46026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7409-77A7-4309-9978-FDAF5D7EA628}"/>
              </a:ext>
            </a:extLst>
          </p:cNvPr>
          <p:cNvSpPr>
            <a:spLocks noGrp="1"/>
          </p:cNvSpPr>
          <p:nvPr>
            <p:ph type="title"/>
          </p:nvPr>
        </p:nvSpPr>
        <p:spPr/>
        <p:txBody>
          <a:bodyPr/>
          <a:lstStyle/>
          <a:p>
            <a:r>
              <a:rPr lang="en-US" dirty="0"/>
              <a:t>Audit engagement</a:t>
            </a:r>
          </a:p>
        </p:txBody>
      </p:sp>
      <p:sp>
        <p:nvSpPr>
          <p:cNvPr id="3" name="Content Placeholder 2">
            <a:extLst>
              <a:ext uri="{FF2B5EF4-FFF2-40B4-BE49-F238E27FC236}">
                <a16:creationId xmlns:a16="http://schemas.microsoft.com/office/drawing/2014/main" id="{3CD2CBD7-0AB7-C34C-E484-7E9ED614371C}"/>
              </a:ext>
            </a:extLst>
          </p:cNvPr>
          <p:cNvSpPr>
            <a:spLocks noGrp="1"/>
          </p:cNvSpPr>
          <p:nvPr>
            <p:ph idx="1"/>
          </p:nvPr>
        </p:nvSpPr>
        <p:spPr/>
        <p:txBody>
          <a:bodyPr/>
          <a:lstStyle/>
          <a:p>
            <a:r>
              <a:rPr lang="en-US" dirty="0"/>
              <a:t>Same rates as last year</a:t>
            </a:r>
          </a:p>
        </p:txBody>
      </p:sp>
      <p:sp>
        <p:nvSpPr>
          <p:cNvPr id="4" name="Slide Number Placeholder 3">
            <a:extLst>
              <a:ext uri="{FF2B5EF4-FFF2-40B4-BE49-F238E27FC236}">
                <a16:creationId xmlns:a16="http://schemas.microsoft.com/office/drawing/2014/main" id="{78EE156E-26D9-C723-523F-8B45A69B4A49}"/>
              </a:ext>
            </a:extLst>
          </p:cNvPr>
          <p:cNvSpPr>
            <a:spLocks noGrp="1"/>
          </p:cNvSpPr>
          <p:nvPr>
            <p:ph type="sldNum" sz="quarter" idx="12"/>
          </p:nvPr>
        </p:nvSpPr>
        <p:spPr/>
        <p:txBody>
          <a:bodyPr/>
          <a:lstStyle/>
          <a:p>
            <a:fld id="{9EC71654-96A5-4280-94F3-931C61A9F92C}" type="slidenum">
              <a:rPr lang="en-US" noProof="0" smtClean="0"/>
              <a:pPr/>
              <a:t>13</a:t>
            </a:fld>
            <a:endParaRPr lang="en-US" noProof="0" dirty="0"/>
          </a:p>
        </p:txBody>
      </p:sp>
      <p:pic>
        <p:nvPicPr>
          <p:cNvPr id="10" name="Picture Placeholder 9">
            <a:extLst>
              <a:ext uri="{FF2B5EF4-FFF2-40B4-BE49-F238E27FC236}">
                <a16:creationId xmlns:a16="http://schemas.microsoft.com/office/drawing/2014/main" id="{DC6FBEC4-E371-0A9F-DB18-958E3F360EC9}"/>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3192" r="13192"/>
          <a:stretch/>
        </p:blipFill>
        <p:spPr>
          <a:xfrm>
            <a:off x="5455212" y="988536"/>
            <a:ext cx="4884848" cy="4884848"/>
          </a:xfrm>
        </p:spPr>
      </p:pic>
      <p:pic>
        <p:nvPicPr>
          <p:cNvPr id="6" name="Picture 5">
            <a:extLst>
              <a:ext uri="{FF2B5EF4-FFF2-40B4-BE49-F238E27FC236}">
                <a16:creationId xmlns:a16="http://schemas.microsoft.com/office/drawing/2014/main" id="{618D141F-F13C-D058-38F3-6F43843718CB}"/>
              </a:ext>
            </a:extLst>
          </p:cNvPr>
          <p:cNvPicPr>
            <a:picLocks noChangeAspect="1"/>
          </p:cNvPicPr>
          <p:nvPr/>
        </p:nvPicPr>
        <p:blipFill>
          <a:blip r:embed="rId4"/>
          <a:stretch>
            <a:fillRect/>
          </a:stretch>
        </p:blipFill>
        <p:spPr>
          <a:xfrm>
            <a:off x="391460" y="5759680"/>
            <a:ext cx="1182727" cy="1030313"/>
          </a:xfrm>
          <a:prstGeom prst="rect">
            <a:avLst/>
          </a:prstGeom>
        </p:spPr>
      </p:pic>
      <p:pic>
        <p:nvPicPr>
          <p:cNvPr id="7" name="Picture 6">
            <a:extLst>
              <a:ext uri="{FF2B5EF4-FFF2-40B4-BE49-F238E27FC236}">
                <a16:creationId xmlns:a16="http://schemas.microsoft.com/office/drawing/2014/main" id="{F6EF2C06-E60D-A430-7D15-11F94FC97234}"/>
              </a:ext>
            </a:extLst>
          </p:cNvPr>
          <p:cNvPicPr>
            <a:picLocks noChangeAspect="1"/>
          </p:cNvPicPr>
          <p:nvPr/>
        </p:nvPicPr>
        <p:blipFill>
          <a:blip r:embed="rId4"/>
          <a:stretch>
            <a:fillRect/>
          </a:stretch>
        </p:blipFill>
        <p:spPr>
          <a:xfrm>
            <a:off x="11042369" y="6018245"/>
            <a:ext cx="912690" cy="795075"/>
          </a:xfrm>
          <a:prstGeom prst="rect">
            <a:avLst/>
          </a:prstGeom>
        </p:spPr>
      </p:pic>
      <p:sp>
        <p:nvSpPr>
          <p:cNvPr id="8" name="Content Placeholder 2">
            <a:extLst>
              <a:ext uri="{FF2B5EF4-FFF2-40B4-BE49-F238E27FC236}">
                <a16:creationId xmlns:a16="http://schemas.microsoft.com/office/drawing/2014/main" id="{31D86538-E4AF-5B7A-B75D-4981B3C1A5CF}"/>
              </a:ext>
            </a:extLst>
          </p:cNvPr>
          <p:cNvSpPr txBox="1">
            <a:spLocks/>
          </p:cNvSpPr>
          <p:nvPr/>
        </p:nvSpPr>
        <p:spPr>
          <a:xfrm>
            <a:off x="857135" y="4637651"/>
            <a:ext cx="6845914" cy="435133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 Staff Recommendation: </a:t>
            </a:r>
          </a:p>
          <a:p>
            <a:pPr marL="0" indent="0">
              <a:buFont typeface="Arial" panose="020B0604020202020204" pitchFamily="34" charset="0"/>
              <a:buNone/>
            </a:pPr>
            <a:r>
              <a:rPr lang="en-US" sz="2000" dirty="0"/>
              <a:t>	Approve</a:t>
            </a:r>
          </a:p>
        </p:txBody>
      </p:sp>
    </p:spTree>
    <p:extLst>
      <p:ext uri="{BB962C8B-B14F-4D97-AF65-F5344CB8AC3E}">
        <p14:creationId xmlns:p14="http://schemas.microsoft.com/office/powerpoint/2010/main" val="201440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purchases</a:t>
            </a:r>
          </a:p>
        </p:txBody>
      </p:sp>
      <p:pic>
        <p:nvPicPr>
          <p:cNvPr id="83" name="Picture Placeholder 82" descr="Speedometer Low with solid fill">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3">
            <a:extLst>
              <a:ext uri="{96DAC541-7B7A-43D3-8B79-37D633B846F1}">
                <asvg:svgBlip xmlns:asvg="http://schemas.microsoft.com/office/drawing/2016/SVG/main" r:embed="rId4"/>
              </a:ext>
            </a:extLst>
          </a:blip>
          <a:srcRect/>
          <a:stretch/>
        </p:blipFill>
        <p:spPr>
          <a:xfrm>
            <a:off x="9998470" y="1960099"/>
            <a:ext cx="502873" cy="502873"/>
          </a:xfrm>
        </p:spPr>
      </p:pic>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Mower</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pPr marL="285750" indent="-285750">
              <a:buFont typeface="Arial" panose="020B0604020202020204" pitchFamily="34" charset="0"/>
              <a:buChar char="•"/>
            </a:pPr>
            <a:r>
              <a:rPr lang="en-US" sz="1400" dirty="0"/>
              <a:t>Current Kubota mower unreliable </a:t>
            </a:r>
          </a:p>
          <a:p>
            <a:pPr marL="285750" indent="-285750">
              <a:buFont typeface="Arial" panose="020B0604020202020204" pitchFamily="34" charset="0"/>
              <a:buChar char="•"/>
            </a:pPr>
            <a:r>
              <a:rPr lang="en-US" sz="1400" dirty="0"/>
              <a:t>Sale Kubota in FY 2022-2023, proceeds will offset the purchase cost</a:t>
            </a:r>
          </a:p>
          <a:p>
            <a:pPr marL="285750" indent="-285750">
              <a:buFont typeface="Arial" panose="020B0604020202020204" pitchFamily="34" charset="0"/>
              <a:buChar char="•"/>
            </a:pPr>
            <a:r>
              <a:rPr lang="en-US" sz="1400" dirty="0"/>
              <a:t>Purchase includes standard PM</a:t>
            </a:r>
          </a:p>
        </p:txBody>
      </p:sp>
      <p:pic>
        <p:nvPicPr>
          <p:cNvPr id="85" name="Picture Placeholder 84" descr="Single gear">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690627" y="1977153"/>
            <a:ext cx="502873" cy="502873"/>
          </a:xfrm>
        </p:spPr>
      </p:pic>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Meters</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p:txBody>
          <a:bodyPr>
            <a:normAutofit/>
          </a:bodyPr>
          <a:lstStyle/>
          <a:p>
            <a:pPr marL="285750" indent="-285750">
              <a:buFont typeface="Arial" panose="020B0604020202020204" pitchFamily="34" charset="0"/>
              <a:buChar char="•"/>
            </a:pPr>
            <a:r>
              <a:rPr lang="en-US" sz="1400" dirty="0"/>
              <a:t>Replacements are for commercial meters that must be hand read</a:t>
            </a:r>
          </a:p>
          <a:p>
            <a:pPr marL="285750" indent="-285750">
              <a:buFont typeface="Arial" panose="020B0604020202020204" pitchFamily="34" charset="0"/>
              <a:buChar char="•"/>
            </a:pPr>
            <a:r>
              <a:rPr lang="en-US" sz="1400" dirty="0"/>
              <a:t>Increased accuracy, will pay for themselves over a period of time</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14</a:t>
            </a:fld>
            <a:endParaRPr lang="en-US" dirty="0"/>
          </a:p>
        </p:txBody>
      </p:sp>
      <p:pic>
        <p:nvPicPr>
          <p:cNvPr id="5" name="Picture 4">
            <a:extLst>
              <a:ext uri="{FF2B5EF4-FFF2-40B4-BE49-F238E27FC236}">
                <a16:creationId xmlns:a16="http://schemas.microsoft.com/office/drawing/2014/main" id="{573DE142-DF62-AD85-0295-261A3CC62CDE}"/>
              </a:ext>
            </a:extLst>
          </p:cNvPr>
          <p:cNvPicPr>
            <a:picLocks noChangeAspect="1"/>
          </p:cNvPicPr>
          <p:nvPr/>
        </p:nvPicPr>
        <p:blipFill>
          <a:blip r:embed="rId7"/>
          <a:stretch>
            <a:fillRect/>
          </a:stretch>
        </p:blipFill>
        <p:spPr>
          <a:xfrm>
            <a:off x="507900" y="5709590"/>
            <a:ext cx="1182727" cy="1030313"/>
          </a:xfrm>
          <a:prstGeom prst="rect">
            <a:avLst/>
          </a:prstGeom>
        </p:spPr>
      </p:pic>
      <p:pic>
        <p:nvPicPr>
          <p:cNvPr id="9" name="Picture 8">
            <a:extLst>
              <a:ext uri="{FF2B5EF4-FFF2-40B4-BE49-F238E27FC236}">
                <a16:creationId xmlns:a16="http://schemas.microsoft.com/office/drawing/2014/main" id="{CBC45788-12CA-14D5-0D6F-53FCF62148F5}"/>
              </a:ext>
            </a:extLst>
          </p:cNvPr>
          <p:cNvPicPr>
            <a:picLocks noChangeAspect="1"/>
          </p:cNvPicPr>
          <p:nvPr/>
        </p:nvPicPr>
        <p:blipFill>
          <a:blip r:embed="rId7"/>
          <a:stretch>
            <a:fillRect/>
          </a:stretch>
        </p:blipFill>
        <p:spPr>
          <a:xfrm>
            <a:off x="10789963" y="5709590"/>
            <a:ext cx="1182727" cy="1030313"/>
          </a:xfrm>
          <a:prstGeom prst="rect">
            <a:avLst/>
          </a:prstGeom>
        </p:spPr>
      </p:pic>
      <p:pic>
        <p:nvPicPr>
          <p:cNvPr id="13" name="Picture Placeholder 12" descr="A picture containing device, gauge, meter">
            <a:extLst>
              <a:ext uri="{FF2B5EF4-FFF2-40B4-BE49-F238E27FC236}">
                <a16:creationId xmlns:a16="http://schemas.microsoft.com/office/drawing/2014/main" id="{C30BE51F-A0B7-4847-37E2-B3ED22651B8F}"/>
              </a:ext>
            </a:extLst>
          </p:cNvPr>
          <p:cNvPicPr>
            <a:picLocks noGrp="1" noChangeAspect="1"/>
          </p:cNvPicPr>
          <p:nvPr>
            <p:ph type="pic" sz="quarter" idx="13"/>
          </p:nvPr>
        </p:nvPicPr>
        <p:blipFill>
          <a:blip r:embed="rId8"/>
          <a:srcRect t="2217" b="2217"/>
          <a:stretch>
            <a:fillRect/>
          </a:stretch>
        </p:blipFill>
        <p:spPr>
          <a:xfrm>
            <a:off x="5911824" y="1646821"/>
            <a:ext cx="2365293" cy="2337950"/>
          </a:xfrm>
        </p:spPr>
      </p:pic>
      <p:pic>
        <p:nvPicPr>
          <p:cNvPr id="15" name="Picture 14" descr="A red and black tractor&#10;&#10;Description automatically generated with medium confidence">
            <a:extLst>
              <a:ext uri="{FF2B5EF4-FFF2-40B4-BE49-F238E27FC236}">
                <a16:creationId xmlns:a16="http://schemas.microsoft.com/office/drawing/2014/main" id="{1D873576-F7B4-84B8-74E9-6DFC989716C1}"/>
              </a:ext>
            </a:extLst>
          </p:cNvPr>
          <p:cNvPicPr>
            <a:picLocks noChangeAspect="1"/>
          </p:cNvPicPr>
          <p:nvPr/>
        </p:nvPicPr>
        <p:blipFill>
          <a:blip r:embed="rId9"/>
          <a:stretch>
            <a:fillRect/>
          </a:stretch>
        </p:blipFill>
        <p:spPr>
          <a:xfrm>
            <a:off x="4113634" y="4325111"/>
            <a:ext cx="1990849" cy="1572771"/>
          </a:xfrm>
          <a:prstGeom prst="rect">
            <a:avLst/>
          </a:prstGeom>
        </p:spPr>
      </p:pic>
      <p:sp>
        <p:nvSpPr>
          <p:cNvPr id="17" name="TextBox 16">
            <a:extLst>
              <a:ext uri="{FF2B5EF4-FFF2-40B4-BE49-F238E27FC236}">
                <a16:creationId xmlns:a16="http://schemas.microsoft.com/office/drawing/2014/main" id="{729A5994-3AEB-4A26-A2D5-9B2FD730DD19}"/>
              </a:ext>
            </a:extLst>
          </p:cNvPr>
          <p:cNvSpPr txBox="1"/>
          <p:nvPr/>
        </p:nvSpPr>
        <p:spPr>
          <a:xfrm>
            <a:off x="340614" y="4788330"/>
            <a:ext cx="6094476" cy="646331"/>
          </a:xfrm>
          <a:prstGeom prst="rect">
            <a:avLst/>
          </a:prstGeom>
          <a:noFill/>
        </p:spPr>
        <p:txBody>
          <a:bodyPr wrap="square">
            <a:spAutoFit/>
          </a:bodyPr>
          <a:lstStyle/>
          <a:p>
            <a:r>
              <a:rPr lang="en-US" dirty="0"/>
              <a:t>- Staff Recommendation: </a:t>
            </a:r>
          </a:p>
          <a:p>
            <a:r>
              <a:rPr lang="en-US" dirty="0"/>
              <a:t>	Approve</a:t>
            </a:r>
          </a:p>
        </p:txBody>
      </p:sp>
      <p:sp>
        <p:nvSpPr>
          <p:cNvPr id="18" name="TextBox 17">
            <a:extLst>
              <a:ext uri="{FF2B5EF4-FFF2-40B4-BE49-F238E27FC236}">
                <a16:creationId xmlns:a16="http://schemas.microsoft.com/office/drawing/2014/main" id="{6F9DEC6D-7FB3-56D4-47E2-D385325F72BE}"/>
              </a:ext>
            </a:extLst>
          </p:cNvPr>
          <p:cNvSpPr txBox="1"/>
          <p:nvPr/>
        </p:nvSpPr>
        <p:spPr>
          <a:xfrm>
            <a:off x="8619300" y="4751704"/>
            <a:ext cx="3445200" cy="923330"/>
          </a:xfrm>
          <a:prstGeom prst="rect">
            <a:avLst/>
          </a:prstGeom>
          <a:noFill/>
        </p:spPr>
        <p:txBody>
          <a:bodyPr wrap="square">
            <a:spAutoFit/>
          </a:bodyPr>
          <a:lstStyle/>
          <a:p>
            <a:r>
              <a:rPr lang="en-US" dirty="0"/>
              <a:t>- Staff Recommendation: </a:t>
            </a:r>
          </a:p>
          <a:p>
            <a:r>
              <a:rPr lang="en-US" dirty="0"/>
              <a:t>Approve, place all in service except for KCEN-	TV location</a:t>
            </a:r>
          </a:p>
        </p:txBody>
      </p:sp>
    </p:spTree>
    <p:extLst>
      <p:ext uri="{BB962C8B-B14F-4D97-AF65-F5344CB8AC3E}">
        <p14:creationId xmlns:p14="http://schemas.microsoft.com/office/powerpoint/2010/main" val="198189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purchases</a:t>
            </a:r>
          </a:p>
        </p:txBody>
      </p:sp>
      <p:pic>
        <p:nvPicPr>
          <p:cNvPr id="83" name="Picture Placeholder 82" descr="Coins with solid fill">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3">
            <a:extLst>
              <a:ext uri="{96DAC541-7B7A-43D3-8B79-37D633B846F1}">
                <asvg:svgBlip xmlns:asvg="http://schemas.microsoft.com/office/drawing/2016/SVG/main" r:embed="rId4"/>
              </a:ext>
            </a:extLst>
          </a:blip>
          <a:srcRect/>
          <a:stretch/>
        </p:blipFill>
        <p:spPr>
          <a:xfrm>
            <a:off x="1690627" y="1988373"/>
            <a:ext cx="502873" cy="502873"/>
          </a:xfrm>
        </p:spPr>
      </p:pic>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Extended warranty</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pPr marL="285750" indent="-285750">
              <a:buFont typeface="Arial" panose="020B0604020202020204" pitchFamily="34" charset="0"/>
              <a:buChar char="•"/>
            </a:pPr>
            <a:r>
              <a:rPr lang="en-US" sz="1400" dirty="0"/>
              <a:t>$2433 – Quoted price at purchase</a:t>
            </a:r>
          </a:p>
          <a:p>
            <a:pPr marL="285750" indent="-285750">
              <a:buFont typeface="Arial" panose="020B0604020202020204" pitchFamily="34" charset="0"/>
              <a:buChar char="•"/>
            </a:pPr>
            <a:r>
              <a:rPr lang="en-US" sz="1400" dirty="0"/>
              <a:t>6 years or 100,000 miles</a:t>
            </a:r>
          </a:p>
          <a:p>
            <a:pPr marL="285750" indent="-285750">
              <a:buFont typeface="Arial" panose="020B0604020202020204" pitchFamily="34" charset="0"/>
              <a:buChar char="•"/>
            </a:pPr>
            <a:r>
              <a:rPr lang="en-US" sz="1400" dirty="0"/>
              <a:t>Reimbursement for a rental</a:t>
            </a:r>
          </a:p>
          <a:p>
            <a:pPr marL="285750" indent="-285750">
              <a:buFont typeface="Arial" panose="020B0604020202020204" pitchFamily="34" charset="0"/>
              <a:buChar char="•"/>
            </a:pPr>
            <a:r>
              <a:rPr lang="en-US" sz="1400" dirty="0"/>
              <a:t>Roadside Assistance</a:t>
            </a:r>
          </a:p>
          <a:p>
            <a:pPr marL="285750" indent="-285750">
              <a:buFont typeface="Arial" panose="020B0604020202020204" pitchFamily="34" charset="0"/>
              <a:buChar char="•"/>
            </a:pPr>
            <a:r>
              <a:rPr lang="en-US" sz="1400" dirty="0"/>
              <a:t>Void if a PM is missed, vehicle is modified (may include the 5</a:t>
            </a:r>
            <a:r>
              <a:rPr lang="en-US" sz="1400" baseline="30000" dirty="0"/>
              <a:t>th</a:t>
            </a:r>
            <a:r>
              <a:rPr lang="en-US" sz="1400" dirty="0"/>
              <a:t> wheel hitch)</a:t>
            </a:r>
          </a:p>
        </p:txBody>
      </p:sp>
      <p:pic>
        <p:nvPicPr>
          <p:cNvPr id="22" name="Picture Placeholder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5">
            <a:extLst>
              <a:ext uri="{837473B0-CC2E-450A-ABE3-18F120FF3D39}">
                <a1611:picAttrSrcUrl xmlns:a1611="http://schemas.microsoft.com/office/drawing/2016/11/main" r:id="rId6"/>
              </a:ext>
            </a:extLst>
          </a:blip>
          <a:srcRect/>
          <a:stretch/>
        </p:blipFill>
        <p:spPr>
          <a:xfrm>
            <a:off x="3883819" y="1986549"/>
            <a:ext cx="4424362" cy="3660154"/>
          </a:xfrm>
        </p:spPr>
      </p:pic>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Factory warranty</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p:txBody>
          <a:bodyPr>
            <a:normAutofit fontScale="47500" lnSpcReduction="20000"/>
          </a:bodyPr>
          <a:lstStyle/>
          <a:p>
            <a:pPr marL="457200" indent="-457200">
              <a:buFont typeface="Arial" panose="020B0604020202020204" pitchFamily="34" charset="0"/>
              <a:buChar char="•"/>
            </a:pPr>
            <a:r>
              <a:rPr lang="en-US" sz="2900" dirty="0"/>
              <a:t>Basic Limited Warranty (Bumper-to-Bumper) 3 years/36,000 miles</a:t>
            </a:r>
          </a:p>
          <a:p>
            <a:pPr marL="457200" indent="-457200">
              <a:buFont typeface="Arial" panose="020B0604020202020204" pitchFamily="34" charset="0"/>
              <a:buChar char="•"/>
            </a:pPr>
            <a:r>
              <a:rPr lang="en-US" sz="2900" dirty="0"/>
              <a:t>Powertrain Limited Warranty 5 years/100,000 miles</a:t>
            </a:r>
          </a:p>
          <a:p>
            <a:pPr marL="457200" indent="-457200">
              <a:buFont typeface="Arial" panose="020B0604020202020204" pitchFamily="34" charset="0"/>
              <a:buChar char="•"/>
            </a:pPr>
            <a:r>
              <a:rPr lang="en-US" sz="2900" dirty="0"/>
              <a:t>The Anti-Corrosion Perforation Limited Warranty lasts 3-5 years/unlimited </a:t>
            </a:r>
          </a:p>
          <a:p>
            <a:pPr marL="457200" indent="-457200">
              <a:buFont typeface="Arial" panose="020B0604020202020204" pitchFamily="34" charset="0"/>
              <a:buChar char="•"/>
            </a:pPr>
            <a:r>
              <a:rPr lang="en-US" sz="2900" dirty="0"/>
              <a:t>The Federal Emissions Warranty lasts for 2 years/24,000 miles or 8 years/80,000 miles for specific components. </a:t>
            </a:r>
          </a:p>
          <a:p>
            <a:pPr marL="457200" indent="-457200">
              <a:buFont typeface="Arial" panose="020B0604020202020204" pitchFamily="34" charset="0"/>
              <a:buChar char="•"/>
            </a:pPr>
            <a:r>
              <a:rPr lang="en-US" sz="2900" dirty="0"/>
              <a:t>Roadside Assistance lasts for 5 years/60,000</a:t>
            </a:r>
            <a:endParaRPr lang="en-US"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15</a:t>
            </a:fld>
            <a:endParaRPr lang="en-US" dirty="0"/>
          </a:p>
        </p:txBody>
      </p:sp>
      <p:pic>
        <p:nvPicPr>
          <p:cNvPr id="5" name="Picture 4">
            <a:extLst>
              <a:ext uri="{FF2B5EF4-FFF2-40B4-BE49-F238E27FC236}">
                <a16:creationId xmlns:a16="http://schemas.microsoft.com/office/drawing/2014/main" id="{573DE142-DF62-AD85-0295-261A3CC62CDE}"/>
              </a:ext>
            </a:extLst>
          </p:cNvPr>
          <p:cNvPicPr>
            <a:picLocks noChangeAspect="1"/>
          </p:cNvPicPr>
          <p:nvPr/>
        </p:nvPicPr>
        <p:blipFill>
          <a:blip r:embed="rId7"/>
          <a:stretch>
            <a:fillRect/>
          </a:stretch>
        </p:blipFill>
        <p:spPr>
          <a:xfrm>
            <a:off x="507900" y="5709590"/>
            <a:ext cx="1182727" cy="1030313"/>
          </a:xfrm>
          <a:prstGeom prst="rect">
            <a:avLst/>
          </a:prstGeom>
        </p:spPr>
      </p:pic>
      <p:pic>
        <p:nvPicPr>
          <p:cNvPr id="9" name="Picture 8">
            <a:extLst>
              <a:ext uri="{FF2B5EF4-FFF2-40B4-BE49-F238E27FC236}">
                <a16:creationId xmlns:a16="http://schemas.microsoft.com/office/drawing/2014/main" id="{CBC45788-12CA-14D5-0D6F-53FCF62148F5}"/>
              </a:ext>
            </a:extLst>
          </p:cNvPr>
          <p:cNvPicPr>
            <a:picLocks noChangeAspect="1"/>
          </p:cNvPicPr>
          <p:nvPr/>
        </p:nvPicPr>
        <p:blipFill>
          <a:blip r:embed="rId7"/>
          <a:stretch>
            <a:fillRect/>
          </a:stretch>
        </p:blipFill>
        <p:spPr>
          <a:xfrm>
            <a:off x="10789963" y="5709590"/>
            <a:ext cx="1182727" cy="1030313"/>
          </a:xfrm>
          <a:prstGeom prst="rect">
            <a:avLst/>
          </a:prstGeom>
        </p:spPr>
      </p:pic>
      <p:sp>
        <p:nvSpPr>
          <p:cNvPr id="11" name="Picture Placeholder 10">
            <a:extLst>
              <a:ext uri="{FF2B5EF4-FFF2-40B4-BE49-F238E27FC236}">
                <a16:creationId xmlns:a16="http://schemas.microsoft.com/office/drawing/2014/main" id="{98F66EB2-6C08-49CB-ACA5-E6BFC5628B02}"/>
              </a:ext>
            </a:extLst>
          </p:cNvPr>
          <p:cNvSpPr>
            <a:spLocks noGrp="1"/>
          </p:cNvSpPr>
          <p:nvPr>
            <p:ph type="pic" sz="quarter" idx="19"/>
          </p:nvPr>
        </p:nvSpPr>
        <p:spPr/>
      </p:sp>
      <p:sp>
        <p:nvSpPr>
          <p:cNvPr id="12" name="Content Placeholder 2">
            <a:extLst>
              <a:ext uri="{FF2B5EF4-FFF2-40B4-BE49-F238E27FC236}">
                <a16:creationId xmlns:a16="http://schemas.microsoft.com/office/drawing/2014/main" id="{40AE5FB3-AEC3-AB01-417C-141F62A455D3}"/>
              </a:ext>
            </a:extLst>
          </p:cNvPr>
          <p:cNvSpPr txBox="1">
            <a:spLocks/>
          </p:cNvSpPr>
          <p:nvPr/>
        </p:nvSpPr>
        <p:spPr>
          <a:xfrm>
            <a:off x="378256" y="5101543"/>
            <a:ext cx="2624742" cy="962304"/>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t>- </a:t>
            </a:r>
            <a:r>
              <a:rPr lang="en-US" sz="1800" dirty="0"/>
              <a:t>CA Recommendation: </a:t>
            </a:r>
          </a:p>
          <a:p>
            <a:pPr algn="l"/>
            <a:r>
              <a:rPr lang="en-US" sz="1800" dirty="0"/>
              <a:t>	Decline</a:t>
            </a:r>
          </a:p>
        </p:txBody>
      </p:sp>
      <p:pic>
        <p:nvPicPr>
          <p:cNvPr id="13" name="Picture 12">
            <a:extLst>
              <a:ext uri="{FF2B5EF4-FFF2-40B4-BE49-F238E27FC236}">
                <a16:creationId xmlns:a16="http://schemas.microsoft.com/office/drawing/2014/main" id="{A7BA6197-E3FB-5C81-1B7D-9F9F54CFE51C}"/>
              </a:ext>
            </a:extLst>
          </p:cNvPr>
          <p:cNvPicPr>
            <a:picLocks noChangeAspect="1"/>
          </p:cNvPicPr>
          <p:nvPr/>
        </p:nvPicPr>
        <p:blipFill>
          <a:blip r:embed="rId8"/>
          <a:stretch>
            <a:fillRect/>
          </a:stretch>
        </p:blipFill>
        <p:spPr>
          <a:xfrm>
            <a:off x="9998318" y="1986803"/>
            <a:ext cx="506012" cy="506012"/>
          </a:xfrm>
          <a:prstGeom prst="rect">
            <a:avLst/>
          </a:prstGeom>
        </p:spPr>
      </p:pic>
    </p:spTree>
    <p:extLst>
      <p:ext uri="{BB962C8B-B14F-4D97-AF65-F5344CB8AC3E}">
        <p14:creationId xmlns:p14="http://schemas.microsoft.com/office/powerpoint/2010/main" val="41240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7409-77A7-4309-9978-FDAF5D7EA628}"/>
              </a:ext>
            </a:extLst>
          </p:cNvPr>
          <p:cNvSpPr>
            <a:spLocks noGrp="1"/>
          </p:cNvSpPr>
          <p:nvPr>
            <p:ph type="title"/>
          </p:nvPr>
        </p:nvSpPr>
        <p:spPr/>
        <p:txBody>
          <a:bodyPr/>
          <a:lstStyle/>
          <a:p>
            <a:r>
              <a:rPr lang="en-US" dirty="0"/>
              <a:t>Election of trustees</a:t>
            </a:r>
          </a:p>
        </p:txBody>
      </p:sp>
      <p:sp>
        <p:nvSpPr>
          <p:cNvPr id="4" name="Slide Number Placeholder 3">
            <a:extLst>
              <a:ext uri="{FF2B5EF4-FFF2-40B4-BE49-F238E27FC236}">
                <a16:creationId xmlns:a16="http://schemas.microsoft.com/office/drawing/2014/main" id="{78EE156E-26D9-C723-523F-8B45A69B4A4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Placeholder 6" descr="Logo&#10;&#10;Description automatically generated">
            <a:extLst>
              <a:ext uri="{FF2B5EF4-FFF2-40B4-BE49-F238E27FC236}">
                <a16:creationId xmlns:a16="http://schemas.microsoft.com/office/drawing/2014/main" id="{1C78836C-1C29-2A56-3658-2F60F4786172}"/>
              </a:ext>
            </a:extLst>
          </p:cNvPr>
          <p:cNvPicPr>
            <a:picLocks noGrp="1" noChangeAspect="1"/>
          </p:cNvPicPr>
          <p:nvPr>
            <p:ph type="pic" sz="quarter" idx="13"/>
          </p:nvPr>
        </p:nvPicPr>
        <p:blipFill>
          <a:blip r:embed="rId2"/>
          <a:srcRect t="333" b="333"/>
          <a:stretch>
            <a:fillRect/>
          </a:stretch>
        </p:blipFill>
        <p:spPr/>
      </p:pic>
      <p:pic>
        <p:nvPicPr>
          <p:cNvPr id="9" name="Picture 8">
            <a:extLst>
              <a:ext uri="{FF2B5EF4-FFF2-40B4-BE49-F238E27FC236}">
                <a16:creationId xmlns:a16="http://schemas.microsoft.com/office/drawing/2014/main" id="{7DDDE3ED-7688-0EBD-EF5F-15FAFD0A546A}"/>
              </a:ext>
            </a:extLst>
          </p:cNvPr>
          <p:cNvPicPr>
            <a:picLocks noChangeAspect="1"/>
          </p:cNvPicPr>
          <p:nvPr/>
        </p:nvPicPr>
        <p:blipFill>
          <a:blip r:embed="rId3"/>
          <a:stretch>
            <a:fillRect/>
          </a:stretch>
        </p:blipFill>
        <p:spPr>
          <a:xfrm>
            <a:off x="447444" y="5661806"/>
            <a:ext cx="1182727" cy="1030313"/>
          </a:xfrm>
          <a:prstGeom prst="rect">
            <a:avLst/>
          </a:prstGeom>
        </p:spPr>
      </p:pic>
      <p:pic>
        <p:nvPicPr>
          <p:cNvPr id="10" name="Picture 9">
            <a:extLst>
              <a:ext uri="{FF2B5EF4-FFF2-40B4-BE49-F238E27FC236}">
                <a16:creationId xmlns:a16="http://schemas.microsoft.com/office/drawing/2014/main" id="{40A343CE-1247-7B30-DCD7-806E34376EC0}"/>
              </a:ext>
            </a:extLst>
          </p:cNvPr>
          <p:cNvPicPr>
            <a:picLocks noChangeAspect="1"/>
          </p:cNvPicPr>
          <p:nvPr/>
        </p:nvPicPr>
        <p:blipFill>
          <a:blip r:embed="rId3"/>
          <a:stretch>
            <a:fillRect/>
          </a:stretch>
        </p:blipFill>
        <p:spPr>
          <a:xfrm>
            <a:off x="11215244" y="6291844"/>
            <a:ext cx="591363" cy="515156"/>
          </a:xfrm>
          <a:prstGeom prst="rect">
            <a:avLst/>
          </a:prstGeom>
        </p:spPr>
      </p:pic>
      <p:sp>
        <p:nvSpPr>
          <p:cNvPr id="5" name="Content Placeholder 2">
            <a:extLst>
              <a:ext uri="{FF2B5EF4-FFF2-40B4-BE49-F238E27FC236}">
                <a16:creationId xmlns:a16="http://schemas.microsoft.com/office/drawing/2014/main" id="{D536B054-19C4-4A23-44E1-C9585C06F2C1}"/>
              </a:ext>
            </a:extLst>
          </p:cNvPr>
          <p:cNvSpPr txBox="1">
            <a:spLocks noGrp="1"/>
          </p:cNvSpPr>
          <p:nvPr>
            <p:ph idx="1"/>
          </p:nvPr>
        </p:nvSpPr>
        <p:spPr>
          <a:xfrm>
            <a:off x="385393" y="4852289"/>
            <a:ext cx="4913313" cy="435133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t>- </a:t>
            </a:r>
            <a:r>
              <a:rPr lang="en-US" sz="1800" dirty="0"/>
              <a:t>CA Recommendation: </a:t>
            </a:r>
          </a:p>
          <a:p>
            <a:pPr algn="l"/>
            <a:r>
              <a:rPr lang="en-US" sz="1800" dirty="0"/>
              <a:t>	Make a motion to nominate a slate of candidates: Select one candidate for each seat on the board</a:t>
            </a:r>
          </a:p>
        </p:txBody>
      </p:sp>
    </p:spTree>
    <p:extLst>
      <p:ext uri="{BB962C8B-B14F-4D97-AF65-F5344CB8AC3E}">
        <p14:creationId xmlns:p14="http://schemas.microsoft.com/office/powerpoint/2010/main" val="376950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7409-77A7-4309-9978-FDAF5D7EA628}"/>
              </a:ext>
            </a:extLst>
          </p:cNvPr>
          <p:cNvSpPr>
            <a:spLocks noGrp="1"/>
          </p:cNvSpPr>
          <p:nvPr>
            <p:ph type="title"/>
          </p:nvPr>
        </p:nvSpPr>
        <p:spPr/>
        <p:txBody>
          <a:bodyPr/>
          <a:lstStyle/>
          <a:p>
            <a:r>
              <a:rPr lang="en-US" dirty="0"/>
              <a:t>Utility bill relief fund</a:t>
            </a:r>
          </a:p>
        </p:txBody>
      </p:sp>
      <p:sp>
        <p:nvSpPr>
          <p:cNvPr id="3" name="Content Placeholder 2">
            <a:extLst>
              <a:ext uri="{FF2B5EF4-FFF2-40B4-BE49-F238E27FC236}">
                <a16:creationId xmlns:a16="http://schemas.microsoft.com/office/drawing/2014/main" id="{3CD2CBD7-0AB7-C34C-E484-7E9ED614371C}"/>
              </a:ext>
            </a:extLst>
          </p:cNvPr>
          <p:cNvSpPr>
            <a:spLocks noGrp="1"/>
          </p:cNvSpPr>
          <p:nvPr>
            <p:ph idx="1"/>
          </p:nvPr>
        </p:nvSpPr>
        <p:spPr>
          <a:xfrm>
            <a:off x="187694" y="1821516"/>
            <a:ext cx="4914189" cy="4351338"/>
          </a:xfrm>
        </p:spPr>
        <p:txBody>
          <a:bodyPr/>
          <a:lstStyle/>
          <a:p>
            <a:r>
              <a:rPr lang="en-US" dirty="0"/>
              <a:t>Anonymous donor has contributed $1,000</a:t>
            </a:r>
          </a:p>
          <a:p>
            <a:r>
              <a:rPr lang="en-US" dirty="0"/>
              <a:t>We do not have any current rules or procedures in place to ensure the sound acceptance and distribution of these funds</a:t>
            </a:r>
          </a:p>
          <a:p>
            <a:r>
              <a:rPr lang="en-US" dirty="0"/>
              <a:t>Desired earmark is for senior citizens</a:t>
            </a:r>
          </a:p>
          <a:p>
            <a:endParaRPr lang="en-US" dirty="0"/>
          </a:p>
          <a:p>
            <a:endParaRPr lang="en-US" dirty="0"/>
          </a:p>
        </p:txBody>
      </p:sp>
      <p:sp>
        <p:nvSpPr>
          <p:cNvPr id="4" name="Slide Number Placeholder 3">
            <a:extLst>
              <a:ext uri="{FF2B5EF4-FFF2-40B4-BE49-F238E27FC236}">
                <a16:creationId xmlns:a16="http://schemas.microsoft.com/office/drawing/2014/main" id="{78EE156E-26D9-C723-523F-8B45A69B4A4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Placeholder 8">
            <a:extLst>
              <a:ext uri="{FF2B5EF4-FFF2-40B4-BE49-F238E27FC236}">
                <a16:creationId xmlns:a16="http://schemas.microsoft.com/office/drawing/2014/main" id="{47BF6BBA-656C-D4A2-9F9D-7D73C99DA9C2}"/>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2500" r="12500"/>
          <a:stretch/>
        </p:blipFill>
        <p:spPr>
          <a:xfrm>
            <a:off x="5455212" y="988536"/>
            <a:ext cx="4884848" cy="4884848"/>
          </a:xfrm>
        </p:spPr>
      </p:pic>
      <p:pic>
        <p:nvPicPr>
          <p:cNvPr id="6" name="Picture 5">
            <a:extLst>
              <a:ext uri="{FF2B5EF4-FFF2-40B4-BE49-F238E27FC236}">
                <a16:creationId xmlns:a16="http://schemas.microsoft.com/office/drawing/2014/main" id="{2E99767D-009B-E18F-4054-2D8D8629294B}"/>
              </a:ext>
            </a:extLst>
          </p:cNvPr>
          <p:cNvPicPr>
            <a:picLocks noChangeAspect="1"/>
          </p:cNvPicPr>
          <p:nvPr/>
        </p:nvPicPr>
        <p:blipFill>
          <a:blip r:embed="rId4"/>
          <a:stretch>
            <a:fillRect/>
          </a:stretch>
        </p:blipFill>
        <p:spPr>
          <a:xfrm>
            <a:off x="370574" y="5827687"/>
            <a:ext cx="1182727" cy="1030313"/>
          </a:xfrm>
          <a:prstGeom prst="rect">
            <a:avLst/>
          </a:prstGeom>
        </p:spPr>
      </p:pic>
      <p:pic>
        <p:nvPicPr>
          <p:cNvPr id="7" name="Picture 6">
            <a:extLst>
              <a:ext uri="{FF2B5EF4-FFF2-40B4-BE49-F238E27FC236}">
                <a16:creationId xmlns:a16="http://schemas.microsoft.com/office/drawing/2014/main" id="{A9523347-9169-E8B5-8B19-8F7AA2524828}"/>
              </a:ext>
            </a:extLst>
          </p:cNvPr>
          <p:cNvPicPr>
            <a:picLocks noChangeAspect="1"/>
          </p:cNvPicPr>
          <p:nvPr/>
        </p:nvPicPr>
        <p:blipFill>
          <a:blip r:embed="rId4"/>
          <a:stretch>
            <a:fillRect/>
          </a:stretch>
        </p:blipFill>
        <p:spPr>
          <a:xfrm>
            <a:off x="11230063" y="6342843"/>
            <a:ext cx="591363" cy="515156"/>
          </a:xfrm>
          <a:prstGeom prst="rect">
            <a:avLst/>
          </a:prstGeom>
        </p:spPr>
      </p:pic>
      <p:sp>
        <p:nvSpPr>
          <p:cNvPr id="11" name="Content Placeholder 2">
            <a:extLst>
              <a:ext uri="{FF2B5EF4-FFF2-40B4-BE49-F238E27FC236}">
                <a16:creationId xmlns:a16="http://schemas.microsoft.com/office/drawing/2014/main" id="{068096A0-380D-9FA7-287E-773194CBCF77}"/>
              </a:ext>
            </a:extLst>
          </p:cNvPr>
          <p:cNvSpPr txBox="1">
            <a:spLocks/>
          </p:cNvSpPr>
          <p:nvPr/>
        </p:nvSpPr>
        <p:spPr>
          <a:xfrm>
            <a:off x="475082" y="4682331"/>
            <a:ext cx="4913313" cy="435133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1800" dirty="0"/>
          </a:p>
        </p:txBody>
      </p:sp>
    </p:spTree>
    <p:extLst>
      <p:ext uri="{BB962C8B-B14F-4D97-AF65-F5344CB8AC3E}">
        <p14:creationId xmlns:p14="http://schemas.microsoft.com/office/powerpoint/2010/main" val="63419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7409-77A7-4309-9978-FDAF5D7EA628}"/>
              </a:ext>
            </a:extLst>
          </p:cNvPr>
          <p:cNvSpPr>
            <a:spLocks noGrp="1"/>
          </p:cNvSpPr>
          <p:nvPr>
            <p:ph type="title"/>
          </p:nvPr>
        </p:nvSpPr>
        <p:spPr/>
        <p:txBody>
          <a:bodyPr/>
          <a:lstStyle/>
          <a:p>
            <a:r>
              <a:rPr lang="en-US" dirty="0"/>
              <a:t>Utility bill relief fund</a:t>
            </a:r>
          </a:p>
        </p:txBody>
      </p:sp>
      <p:sp>
        <p:nvSpPr>
          <p:cNvPr id="3" name="Content Placeholder 2">
            <a:extLst>
              <a:ext uri="{FF2B5EF4-FFF2-40B4-BE49-F238E27FC236}">
                <a16:creationId xmlns:a16="http://schemas.microsoft.com/office/drawing/2014/main" id="{3CD2CBD7-0AB7-C34C-E484-7E9ED614371C}"/>
              </a:ext>
            </a:extLst>
          </p:cNvPr>
          <p:cNvSpPr>
            <a:spLocks noGrp="1"/>
          </p:cNvSpPr>
          <p:nvPr>
            <p:ph idx="1"/>
          </p:nvPr>
        </p:nvSpPr>
        <p:spPr>
          <a:xfrm>
            <a:off x="187694" y="1821516"/>
            <a:ext cx="4914189" cy="4351338"/>
          </a:xfrm>
        </p:spPr>
        <p:txBody>
          <a:bodyPr/>
          <a:lstStyle/>
          <a:p>
            <a:pPr marL="0" indent="0" algn="ctr">
              <a:buNone/>
            </a:pPr>
            <a:r>
              <a:rPr lang="en-US" u="sng" dirty="0"/>
              <a:t>New Ordinance</a:t>
            </a:r>
          </a:p>
          <a:p>
            <a:r>
              <a:rPr lang="en-US" dirty="0"/>
              <a:t>Accepting future unsolicited gifts</a:t>
            </a:r>
          </a:p>
          <a:p>
            <a:r>
              <a:rPr lang="en-US" dirty="0"/>
              <a:t>An application for potential recipients of funds and a review process for approval/denial</a:t>
            </a:r>
          </a:p>
          <a:p>
            <a:endParaRPr lang="en-US" dirty="0"/>
          </a:p>
          <a:p>
            <a:endParaRPr lang="en-US" dirty="0"/>
          </a:p>
        </p:txBody>
      </p:sp>
      <p:sp>
        <p:nvSpPr>
          <p:cNvPr id="4" name="Slide Number Placeholder 3">
            <a:extLst>
              <a:ext uri="{FF2B5EF4-FFF2-40B4-BE49-F238E27FC236}">
                <a16:creationId xmlns:a16="http://schemas.microsoft.com/office/drawing/2014/main" id="{78EE156E-26D9-C723-523F-8B45A69B4A4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Placeholder 8">
            <a:extLst>
              <a:ext uri="{FF2B5EF4-FFF2-40B4-BE49-F238E27FC236}">
                <a16:creationId xmlns:a16="http://schemas.microsoft.com/office/drawing/2014/main" id="{47BF6BBA-656C-D4A2-9F9D-7D73C99DA9C2}"/>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2500" r="12500"/>
          <a:stretch/>
        </p:blipFill>
        <p:spPr>
          <a:xfrm>
            <a:off x="5455212" y="988536"/>
            <a:ext cx="4884848" cy="4884848"/>
          </a:xfrm>
        </p:spPr>
      </p:pic>
      <p:pic>
        <p:nvPicPr>
          <p:cNvPr id="6" name="Picture 5">
            <a:extLst>
              <a:ext uri="{FF2B5EF4-FFF2-40B4-BE49-F238E27FC236}">
                <a16:creationId xmlns:a16="http://schemas.microsoft.com/office/drawing/2014/main" id="{2E99767D-009B-E18F-4054-2D8D8629294B}"/>
              </a:ext>
            </a:extLst>
          </p:cNvPr>
          <p:cNvPicPr>
            <a:picLocks noChangeAspect="1"/>
          </p:cNvPicPr>
          <p:nvPr/>
        </p:nvPicPr>
        <p:blipFill>
          <a:blip r:embed="rId4"/>
          <a:stretch>
            <a:fillRect/>
          </a:stretch>
        </p:blipFill>
        <p:spPr>
          <a:xfrm>
            <a:off x="370574" y="5827687"/>
            <a:ext cx="1182727" cy="1030313"/>
          </a:xfrm>
          <a:prstGeom prst="rect">
            <a:avLst/>
          </a:prstGeom>
        </p:spPr>
      </p:pic>
      <p:pic>
        <p:nvPicPr>
          <p:cNvPr id="7" name="Picture 6">
            <a:extLst>
              <a:ext uri="{FF2B5EF4-FFF2-40B4-BE49-F238E27FC236}">
                <a16:creationId xmlns:a16="http://schemas.microsoft.com/office/drawing/2014/main" id="{A9523347-9169-E8B5-8B19-8F7AA2524828}"/>
              </a:ext>
            </a:extLst>
          </p:cNvPr>
          <p:cNvPicPr>
            <a:picLocks noChangeAspect="1"/>
          </p:cNvPicPr>
          <p:nvPr/>
        </p:nvPicPr>
        <p:blipFill>
          <a:blip r:embed="rId4"/>
          <a:stretch>
            <a:fillRect/>
          </a:stretch>
        </p:blipFill>
        <p:spPr>
          <a:xfrm>
            <a:off x="11230063" y="6342843"/>
            <a:ext cx="591363" cy="515156"/>
          </a:xfrm>
          <a:prstGeom prst="rect">
            <a:avLst/>
          </a:prstGeom>
        </p:spPr>
      </p:pic>
      <p:sp>
        <p:nvSpPr>
          <p:cNvPr id="11" name="Content Placeholder 2">
            <a:extLst>
              <a:ext uri="{FF2B5EF4-FFF2-40B4-BE49-F238E27FC236}">
                <a16:creationId xmlns:a16="http://schemas.microsoft.com/office/drawing/2014/main" id="{068096A0-380D-9FA7-287E-773194CBCF77}"/>
              </a:ext>
            </a:extLst>
          </p:cNvPr>
          <p:cNvSpPr txBox="1">
            <a:spLocks/>
          </p:cNvSpPr>
          <p:nvPr/>
        </p:nvSpPr>
        <p:spPr>
          <a:xfrm>
            <a:off x="475082" y="4682331"/>
            <a:ext cx="4913313" cy="435133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t>-</a:t>
            </a:r>
            <a:endParaRPr lang="en-US" sz="1800" dirty="0"/>
          </a:p>
        </p:txBody>
      </p:sp>
      <p:sp>
        <p:nvSpPr>
          <p:cNvPr id="5" name="Content Placeholder 2">
            <a:extLst>
              <a:ext uri="{FF2B5EF4-FFF2-40B4-BE49-F238E27FC236}">
                <a16:creationId xmlns:a16="http://schemas.microsoft.com/office/drawing/2014/main" id="{09C56531-6D09-6359-CEE7-CA998BACBC27}"/>
              </a:ext>
            </a:extLst>
          </p:cNvPr>
          <p:cNvSpPr txBox="1">
            <a:spLocks/>
          </p:cNvSpPr>
          <p:nvPr/>
        </p:nvSpPr>
        <p:spPr>
          <a:xfrm>
            <a:off x="475081" y="4611497"/>
            <a:ext cx="4913313" cy="435133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t>- </a:t>
            </a:r>
            <a:r>
              <a:rPr lang="en-US" sz="1800" dirty="0"/>
              <a:t>CA Recommendation: </a:t>
            </a:r>
          </a:p>
          <a:p>
            <a:pPr algn="l"/>
            <a:r>
              <a:rPr lang="en-US" sz="1800" dirty="0"/>
              <a:t>	Make a motion to accept this initial donation, establish a separate bank account for these funds to be stored, and place a temporary spending hold on these funds until an ordinance can be approved by council at a future meeting</a:t>
            </a:r>
          </a:p>
        </p:txBody>
      </p:sp>
    </p:spTree>
    <p:extLst>
      <p:ext uri="{BB962C8B-B14F-4D97-AF65-F5344CB8AC3E}">
        <p14:creationId xmlns:p14="http://schemas.microsoft.com/office/powerpoint/2010/main" val="361323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11287372" cy="1325563"/>
          </a:xfrm>
        </p:spPr>
        <p:txBody>
          <a:bodyPr/>
          <a:lstStyle/>
          <a:p>
            <a:r>
              <a:rPr lang="en-US" dirty="0"/>
              <a:t>APPROVAL OF PROPOSED TAX RATE</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5938" y="1944957"/>
            <a:ext cx="11223056" cy="4351338"/>
          </a:xfrm>
        </p:spPr>
        <p:txBody>
          <a:bodyPr/>
          <a:lstStyle/>
          <a:p>
            <a:r>
              <a:rPr lang="en-US" sz="1800" dirty="0"/>
              <a:t>The proposed tax rate would be lowered from $0.500000 to $0.460000 per $100 of valuation</a:t>
            </a:r>
          </a:p>
          <a:p>
            <a:r>
              <a:rPr lang="en-US" sz="1800" dirty="0"/>
              <a:t>This tax rate will raise more revenue than last year to the tune of $17,100, which is a 4.36% increase from last year’s budget. This increase is due to rising property value and the respective increases in appraisals determined by law, through both the McLennan and Falls County Appraisal districts.</a:t>
            </a:r>
          </a:p>
          <a:p>
            <a:r>
              <a:rPr lang="en-US" sz="1800" dirty="0"/>
              <a:t>This is not the final Tax Rate; this is an approval of the proposed tax rate.</a:t>
            </a:r>
          </a:p>
          <a:p>
            <a:r>
              <a:rPr lang="en-US" sz="1800" dirty="0"/>
              <a:t>A separate public hearing will take place on September 8</a:t>
            </a:r>
            <a:r>
              <a:rPr lang="en-US" sz="1800" baseline="30000" dirty="0"/>
              <a:t>th</a:t>
            </a:r>
            <a:r>
              <a:rPr lang="en-US" sz="1800" dirty="0"/>
              <a:t>, 2022 at 6:00 p.m. where citizens are invited to make comments. Council will vote on the final tax rate after the public hearing.</a:t>
            </a:r>
          </a:p>
          <a:p>
            <a:pPr marL="0" indent="0">
              <a:buNone/>
            </a:pPr>
            <a:endParaRPr lang="en-US" sz="18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19</a:t>
            </a:fld>
            <a:endParaRPr lang="en-US" dirty="0"/>
          </a:p>
        </p:txBody>
      </p:sp>
      <p:sp>
        <p:nvSpPr>
          <p:cNvPr id="5" name="Rectangle 4">
            <a:extLst>
              <a:ext uri="{FF2B5EF4-FFF2-40B4-BE49-F238E27FC236}">
                <a16:creationId xmlns:a16="http://schemas.microsoft.com/office/drawing/2014/main" id="{D96240EB-E659-1C43-5DDC-2137A7FB77AA}"/>
              </a:ext>
            </a:extLst>
          </p:cNvPr>
          <p:cNvSpPr/>
          <p:nvPr/>
        </p:nvSpPr>
        <p:spPr>
          <a:xfrm>
            <a:off x="453006" y="5780372"/>
            <a:ext cx="1182848" cy="103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F26783-1FF9-5C02-0ED0-C347873D1882}"/>
              </a:ext>
            </a:extLst>
          </p:cNvPr>
          <p:cNvSpPr/>
          <p:nvPr/>
        </p:nvSpPr>
        <p:spPr>
          <a:xfrm>
            <a:off x="10772272" y="5826154"/>
            <a:ext cx="1182848" cy="103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098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4800" dirty="0"/>
              <a:t>Call to order</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a:stretch/>
        </p:blipFill>
        <p:spPr>
          <a:xfrm>
            <a:off x="1224842" y="1887830"/>
            <a:ext cx="4623509" cy="3082339"/>
          </a:xfrm>
        </p:spPr>
      </p:pic>
      <p:sp>
        <p:nvSpPr>
          <p:cNvPr id="6" name="Rectangle 5">
            <a:extLst>
              <a:ext uri="{FF2B5EF4-FFF2-40B4-BE49-F238E27FC236}">
                <a16:creationId xmlns:a16="http://schemas.microsoft.com/office/drawing/2014/main" id="{86954AAB-8081-4298-CFE3-73420A513C3B}"/>
              </a:ext>
            </a:extLst>
          </p:cNvPr>
          <p:cNvSpPr/>
          <p:nvPr/>
        </p:nvSpPr>
        <p:spPr>
          <a:xfrm>
            <a:off x="9733660" y="401652"/>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17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sz="4800" dirty="0"/>
              <a:t>Thank you for coming!</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rotWithShape="1">
          <a:blip r:embed="rId3"/>
          <a:srcRect l="188" t="22770" r="-188" b="-22770"/>
          <a:stretch/>
        </p:blipFill>
        <p:spPr>
          <a:xfrm>
            <a:off x="710812" y="728545"/>
            <a:ext cx="5305661" cy="5305661"/>
          </a:xfrm>
        </p:spPr>
      </p:pic>
      <p:sp>
        <p:nvSpPr>
          <p:cNvPr id="6" name="Rectangle 5">
            <a:extLst>
              <a:ext uri="{FF2B5EF4-FFF2-40B4-BE49-F238E27FC236}">
                <a16:creationId xmlns:a16="http://schemas.microsoft.com/office/drawing/2014/main" id="{C2D022D1-824B-941F-E9E5-3462A11D6A56}"/>
              </a:ext>
            </a:extLst>
          </p:cNvPr>
          <p:cNvSpPr/>
          <p:nvPr/>
        </p:nvSpPr>
        <p:spPr>
          <a:xfrm>
            <a:off x="6170064" y="1136591"/>
            <a:ext cx="2136448" cy="1036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0E068181-0719-170C-A065-67A1390ED7DE}"/>
              </a:ext>
            </a:extLst>
          </p:cNvPr>
          <p:cNvSpPr txBox="1"/>
          <p:nvPr/>
        </p:nvSpPr>
        <p:spPr>
          <a:xfrm>
            <a:off x="6410856" y="4422118"/>
            <a:ext cx="5476344" cy="1631216"/>
          </a:xfrm>
          <a:prstGeom prst="rect">
            <a:avLst/>
          </a:prstGeom>
          <a:noFill/>
        </p:spPr>
        <p:txBody>
          <a:bodyPr wrap="square">
            <a:spAutoFit/>
          </a:bodyPr>
          <a:lstStyle/>
          <a:p>
            <a:r>
              <a:rPr lang="en-US" sz="2000" b="1" cap="all" dirty="0">
                <a:solidFill>
                  <a:srgbClr val="2C567A"/>
                </a:solidFill>
                <a:latin typeface="Corbel"/>
                <a:ea typeface="+mj-ea"/>
                <a:cs typeface="+mj-cs"/>
              </a:rPr>
              <a:t>Download the savvy citizen app to stay informed!</a:t>
            </a:r>
          </a:p>
          <a:p>
            <a:endParaRPr lang="en-US" sz="2000" b="1" cap="all" dirty="0">
              <a:solidFill>
                <a:srgbClr val="2C567A"/>
              </a:solidFill>
              <a:latin typeface="Corbel"/>
              <a:ea typeface="+mj-ea"/>
              <a:cs typeface="+mj-cs"/>
            </a:endParaRPr>
          </a:p>
          <a:p>
            <a:r>
              <a:rPr lang="en-US" sz="2000" b="1" cap="all" dirty="0">
                <a:solidFill>
                  <a:srgbClr val="2C567A"/>
                </a:solidFill>
                <a:latin typeface="Corbel"/>
                <a:ea typeface="+mj-ea"/>
                <a:cs typeface="+mj-cs"/>
              </a:rPr>
              <a:t>Next meeting: September 8</a:t>
            </a:r>
            <a:r>
              <a:rPr lang="en-US" sz="2000" b="1" cap="all" baseline="30000" dirty="0">
                <a:solidFill>
                  <a:srgbClr val="2C567A"/>
                </a:solidFill>
                <a:latin typeface="Corbel"/>
                <a:ea typeface="+mj-ea"/>
                <a:cs typeface="+mj-cs"/>
              </a:rPr>
              <a:t>th</a:t>
            </a:r>
            <a:r>
              <a:rPr lang="en-US" sz="2000" b="1" cap="all" dirty="0">
                <a:solidFill>
                  <a:srgbClr val="2C567A"/>
                </a:solidFill>
                <a:latin typeface="Corbel"/>
                <a:ea typeface="+mj-ea"/>
                <a:cs typeface="+mj-cs"/>
              </a:rPr>
              <a:t>, 2202 6:00 p.m.</a:t>
            </a:r>
            <a:endParaRPr lang="en-US" sz="2000" dirty="0"/>
          </a:p>
        </p:txBody>
      </p:sp>
    </p:spTree>
    <p:extLst>
      <p:ext uri="{BB962C8B-B14F-4D97-AF65-F5344CB8AC3E}">
        <p14:creationId xmlns:p14="http://schemas.microsoft.com/office/powerpoint/2010/main" val="138334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4800" dirty="0"/>
              <a:t>Citizen presentations</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a:stretch/>
        </p:blipFill>
        <p:spPr>
          <a:xfrm>
            <a:off x="1481704" y="1887830"/>
            <a:ext cx="4109785" cy="3082339"/>
          </a:xfrm>
        </p:spPr>
      </p:pic>
      <p:sp>
        <p:nvSpPr>
          <p:cNvPr id="6" name="Rectangle 5">
            <a:extLst>
              <a:ext uri="{FF2B5EF4-FFF2-40B4-BE49-F238E27FC236}">
                <a16:creationId xmlns:a16="http://schemas.microsoft.com/office/drawing/2014/main" id="{86954AAB-8081-4298-CFE3-73420A513C3B}"/>
              </a:ext>
            </a:extLst>
          </p:cNvPr>
          <p:cNvSpPr/>
          <p:nvPr/>
        </p:nvSpPr>
        <p:spPr>
          <a:xfrm>
            <a:off x="9733660" y="401652"/>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065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4800" dirty="0"/>
              <a:t>Approval of minutes</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a:stretch/>
        </p:blipFill>
        <p:spPr>
          <a:xfrm>
            <a:off x="1481704" y="1887830"/>
            <a:ext cx="4109785" cy="3082339"/>
          </a:xfrm>
        </p:spPr>
      </p:pic>
      <p:sp>
        <p:nvSpPr>
          <p:cNvPr id="6" name="Rectangle 5">
            <a:extLst>
              <a:ext uri="{FF2B5EF4-FFF2-40B4-BE49-F238E27FC236}">
                <a16:creationId xmlns:a16="http://schemas.microsoft.com/office/drawing/2014/main" id="{86954AAB-8081-4298-CFE3-73420A513C3B}"/>
              </a:ext>
            </a:extLst>
          </p:cNvPr>
          <p:cNvSpPr/>
          <p:nvPr/>
        </p:nvSpPr>
        <p:spPr>
          <a:xfrm>
            <a:off x="9733660" y="401652"/>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813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Staff reports</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p:txBody>
          <a:bodyPr/>
          <a:lstStyle/>
          <a:p>
            <a:r>
              <a:rPr lang="en-US" sz="1600" dirty="0"/>
              <a:t>Police Chief – Michael Dorsey</a:t>
            </a:r>
          </a:p>
          <a:p>
            <a:r>
              <a:rPr lang="en-US" sz="1600" dirty="0"/>
              <a:t>Public Works Director – Gene Sprouse</a:t>
            </a:r>
          </a:p>
          <a:p>
            <a:r>
              <a:rPr lang="en-US" sz="1600" dirty="0"/>
              <a:t>City Engineer – Johnny Tabor</a:t>
            </a:r>
          </a:p>
          <a:p>
            <a:r>
              <a:rPr lang="en-US" sz="1600" dirty="0"/>
              <a:t>Code Enforcement Officer – Thomas Arnold</a:t>
            </a: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rotWithShape="1">
          <a:blip r:embed="rId3"/>
          <a:srcRect t="-12835" b="12835"/>
          <a:stretch/>
        </p:blipFill>
        <p:spPr>
          <a:xfrm>
            <a:off x="3398425" y="4656089"/>
            <a:ext cx="5382450" cy="2201911"/>
          </a:xfrm>
        </p:spPr>
      </p:pic>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5</a:t>
            </a:fld>
            <a:endParaRPr lang="en-US" dirty="0"/>
          </a:p>
        </p:txBody>
      </p:sp>
      <p:pic>
        <p:nvPicPr>
          <p:cNvPr id="5" name="Picture 4">
            <a:extLst>
              <a:ext uri="{FF2B5EF4-FFF2-40B4-BE49-F238E27FC236}">
                <a16:creationId xmlns:a16="http://schemas.microsoft.com/office/drawing/2014/main" id="{E1CD3690-7352-B44D-0761-C92C5FF3F3B7}"/>
              </a:ext>
            </a:extLst>
          </p:cNvPr>
          <p:cNvPicPr>
            <a:picLocks noChangeAspect="1"/>
          </p:cNvPicPr>
          <p:nvPr/>
        </p:nvPicPr>
        <p:blipFill>
          <a:blip r:embed="rId4"/>
          <a:stretch>
            <a:fillRect/>
          </a:stretch>
        </p:blipFill>
        <p:spPr>
          <a:xfrm>
            <a:off x="309179" y="5667126"/>
            <a:ext cx="2194750" cy="1024217"/>
          </a:xfrm>
          <a:prstGeom prst="rect">
            <a:avLst/>
          </a:prstGeom>
        </p:spPr>
      </p:pic>
      <p:sp>
        <p:nvSpPr>
          <p:cNvPr id="6" name="Rectangle 5">
            <a:extLst>
              <a:ext uri="{FF2B5EF4-FFF2-40B4-BE49-F238E27FC236}">
                <a16:creationId xmlns:a16="http://schemas.microsoft.com/office/drawing/2014/main" id="{B196DC1B-1553-0FB2-B530-0574D5965809}"/>
              </a:ext>
            </a:extLst>
          </p:cNvPr>
          <p:cNvSpPr/>
          <p:nvPr/>
        </p:nvSpPr>
        <p:spPr>
          <a:xfrm>
            <a:off x="9686552" y="5703168"/>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753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11287372" cy="1325563"/>
          </a:xfrm>
        </p:spPr>
        <p:txBody>
          <a:bodyPr/>
          <a:lstStyle/>
          <a:p>
            <a:r>
              <a:rPr lang="en-US" dirty="0"/>
              <a:t>City engineer’s report</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667512" y="1944957"/>
            <a:ext cx="11135798" cy="4351338"/>
          </a:xfrm>
        </p:spPr>
        <p:txBody>
          <a:bodyPr/>
          <a:lstStyle/>
          <a:p>
            <a:pPr marL="0" indent="0">
              <a:buNone/>
            </a:pPr>
            <a:r>
              <a:rPr lang="en-US" sz="1800" dirty="0"/>
              <a:t>1.	USDA Rural Development – New Wastewater System:</a:t>
            </a:r>
          </a:p>
          <a:p>
            <a:pPr marL="0" indent="0">
              <a:buNone/>
            </a:pPr>
            <a:r>
              <a:rPr lang="en-US" sz="1800" dirty="0"/>
              <a:t>Tabor &amp; Associates, Inc. is waiting on the remaining items required of the City before USDA Rural Development issues closing instructions and authorizes the project to be bid.</a:t>
            </a:r>
          </a:p>
          <a:p>
            <a:pPr marL="0" indent="0">
              <a:buNone/>
            </a:pPr>
            <a:r>
              <a:rPr lang="en-US" sz="1800" dirty="0"/>
              <a:t>2.	Hydraulic Analysis &amp; System Mapping Update:</a:t>
            </a:r>
          </a:p>
          <a:p>
            <a:pPr marL="0" indent="0">
              <a:buNone/>
            </a:pPr>
            <a:r>
              <a:rPr lang="en-US" sz="1800" dirty="0"/>
              <a:t>We delivered a final review set of system maps on August 23rd and visited with Gene about verifying the final positioning for some of the meters. We anticipate presenting to the City a final presentation of the Hydraulic Analysis and System Mapping at a meeting in October (recommend a Called Meeting due to the length of time for presentation and questions).</a:t>
            </a:r>
          </a:p>
          <a:p>
            <a:pPr marL="0" indent="0">
              <a:buNone/>
            </a:pPr>
            <a:r>
              <a:rPr lang="en-US" sz="1800" dirty="0"/>
              <a:t>3.	Foster Branch Addition – Lots 1 – 6 Water Improvements:</a:t>
            </a:r>
          </a:p>
          <a:p>
            <a:pPr marL="0" indent="0">
              <a:buNone/>
            </a:pPr>
            <a:r>
              <a:rPr lang="en-US" sz="1800" dirty="0"/>
              <a:t>Construction contracts and Notice to Proceed were issued to Bull-G Construction at a Pre-Construction Conference held on August 23rd. The construction start date is September 2, 2022, and completion date is December 1, 2022. The Developer has cleared vegetation from the water line easement.  The Developer will set stakes for water meter locations.</a:t>
            </a:r>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6</a:t>
            </a:fld>
            <a:endParaRPr lang="en-US" dirty="0"/>
          </a:p>
        </p:txBody>
      </p:sp>
      <p:sp>
        <p:nvSpPr>
          <p:cNvPr id="5" name="Rectangle 4">
            <a:extLst>
              <a:ext uri="{FF2B5EF4-FFF2-40B4-BE49-F238E27FC236}">
                <a16:creationId xmlns:a16="http://schemas.microsoft.com/office/drawing/2014/main" id="{D96240EB-E659-1C43-5DDC-2137A7FB77AA}"/>
              </a:ext>
            </a:extLst>
          </p:cNvPr>
          <p:cNvSpPr/>
          <p:nvPr/>
        </p:nvSpPr>
        <p:spPr>
          <a:xfrm>
            <a:off x="453006" y="5780372"/>
            <a:ext cx="1182848" cy="103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F26783-1FF9-5C02-0ED0-C347873D1882}"/>
              </a:ext>
            </a:extLst>
          </p:cNvPr>
          <p:cNvSpPr/>
          <p:nvPr/>
        </p:nvSpPr>
        <p:spPr>
          <a:xfrm>
            <a:off x="10772272" y="5826154"/>
            <a:ext cx="1182848" cy="103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719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11287372" cy="1325563"/>
          </a:xfrm>
        </p:spPr>
        <p:txBody>
          <a:bodyPr/>
          <a:lstStyle/>
          <a:p>
            <a:r>
              <a:rPr lang="en-US" dirty="0"/>
              <a:t>City administrator’s report</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4163886" y="1944957"/>
            <a:ext cx="3991476" cy="4351338"/>
          </a:xfrm>
        </p:spPr>
        <p:txBody>
          <a:bodyPr/>
          <a:lstStyle/>
          <a:p>
            <a:pPr algn="ctr"/>
            <a:r>
              <a:rPr lang="en-US" sz="1800" dirty="0"/>
              <a:t>Council Audio/Visual System</a:t>
            </a:r>
          </a:p>
          <a:p>
            <a:pPr algn="ctr"/>
            <a:r>
              <a:rPr lang="en-US" sz="1800" dirty="0"/>
              <a:t>Sewer Update</a:t>
            </a:r>
          </a:p>
          <a:p>
            <a:pPr algn="ctr"/>
            <a:r>
              <a:rPr lang="en-US" sz="1800" dirty="0"/>
              <a:t>Hydraulic Analysis Study Update</a:t>
            </a:r>
          </a:p>
          <a:p>
            <a:pPr algn="ctr"/>
            <a:r>
              <a:rPr lang="en-US" sz="1800" dirty="0"/>
              <a:t>Signage Around Town</a:t>
            </a:r>
          </a:p>
          <a:p>
            <a:pPr algn="ctr"/>
            <a:r>
              <a:rPr lang="en-US" sz="1800" dirty="0"/>
              <a:t>November Election Update</a:t>
            </a:r>
          </a:p>
          <a:p>
            <a:pPr marL="0" indent="0">
              <a:buNone/>
            </a:pPr>
            <a:endParaRPr lang="en-US" sz="18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7</a:t>
            </a:fld>
            <a:endParaRPr lang="en-US" dirty="0"/>
          </a:p>
        </p:txBody>
      </p:sp>
      <p:sp>
        <p:nvSpPr>
          <p:cNvPr id="5" name="Rectangle 4">
            <a:extLst>
              <a:ext uri="{FF2B5EF4-FFF2-40B4-BE49-F238E27FC236}">
                <a16:creationId xmlns:a16="http://schemas.microsoft.com/office/drawing/2014/main" id="{D96240EB-E659-1C43-5DDC-2137A7FB77AA}"/>
              </a:ext>
            </a:extLst>
          </p:cNvPr>
          <p:cNvSpPr/>
          <p:nvPr/>
        </p:nvSpPr>
        <p:spPr>
          <a:xfrm>
            <a:off x="453006" y="5780372"/>
            <a:ext cx="1182848" cy="103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F26783-1FF9-5C02-0ED0-C347873D1882}"/>
              </a:ext>
            </a:extLst>
          </p:cNvPr>
          <p:cNvSpPr/>
          <p:nvPr/>
        </p:nvSpPr>
        <p:spPr>
          <a:xfrm>
            <a:off x="10772272" y="5826154"/>
            <a:ext cx="1182848" cy="103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356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FB9D7-A865-3942-57B7-70B407CE34A0}"/>
              </a:ext>
            </a:extLst>
          </p:cNvPr>
          <p:cNvSpPr>
            <a:spLocks noGrp="1"/>
          </p:cNvSpPr>
          <p:nvPr>
            <p:ph type="sldNum" sz="quarter" idx="12"/>
          </p:nvPr>
        </p:nvSpPr>
        <p:spPr/>
        <p:txBody>
          <a:bodyPr/>
          <a:lstStyle/>
          <a:p>
            <a:fld id="{9EC71654-96A5-4280-94F3-931C61A9F92C}" type="slidenum">
              <a:rPr lang="en-US" noProof="0" smtClean="0"/>
              <a:pPr/>
              <a:t>8</a:t>
            </a:fld>
            <a:endParaRPr lang="en-US" noProof="0" dirty="0"/>
          </a:p>
        </p:txBody>
      </p:sp>
      <p:sp>
        <p:nvSpPr>
          <p:cNvPr id="5" name="Title 4">
            <a:extLst>
              <a:ext uri="{FF2B5EF4-FFF2-40B4-BE49-F238E27FC236}">
                <a16:creationId xmlns:a16="http://schemas.microsoft.com/office/drawing/2014/main" id="{FFB61B3D-3A34-A6B1-5C6B-DA9D97F626AB}"/>
              </a:ext>
            </a:extLst>
          </p:cNvPr>
          <p:cNvSpPr>
            <a:spLocks noGrp="1"/>
          </p:cNvSpPr>
          <p:nvPr>
            <p:ph type="title"/>
          </p:nvPr>
        </p:nvSpPr>
        <p:spPr/>
        <p:txBody>
          <a:bodyPr/>
          <a:lstStyle/>
          <a:p>
            <a:r>
              <a:rPr lang="en-US" dirty="0"/>
              <a:t>Sales Tax Revenue</a:t>
            </a:r>
          </a:p>
        </p:txBody>
      </p:sp>
      <p:pic>
        <p:nvPicPr>
          <p:cNvPr id="10" name="Picture 9">
            <a:extLst>
              <a:ext uri="{FF2B5EF4-FFF2-40B4-BE49-F238E27FC236}">
                <a16:creationId xmlns:a16="http://schemas.microsoft.com/office/drawing/2014/main" id="{5E9F65A5-E1C5-EE52-4204-D15FD5DBBA93}"/>
              </a:ext>
            </a:extLst>
          </p:cNvPr>
          <p:cNvPicPr>
            <a:picLocks noChangeAspect="1"/>
          </p:cNvPicPr>
          <p:nvPr/>
        </p:nvPicPr>
        <p:blipFill>
          <a:blip r:embed="rId2"/>
          <a:stretch>
            <a:fillRect/>
          </a:stretch>
        </p:blipFill>
        <p:spPr>
          <a:xfrm>
            <a:off x="361415" y="5720079"/>
            <a:ext cx="1182727" cy="1030313"/>
          </a:xfrm>
          <a:prstGeom prst="rect">
            <a:avLst/>
          </a:prstGeom>
        </p:spPr>
      </p:pic>
      <p:pic>
        <p:nvPicPr>
          <p:cNvPr id="11" name="Picture 10">
            <a:extLst>
              <a:ext uri="{FF2B5EF4-FFF2-40B4-BE49-F238E27FC236}">
                <a16:creationId xmlns:a16="http://schemas.microsoft.com/office/drawing/2014/main" id="{F51A605A-1277-50DD-81E8-B35EE2C364C8}"/>
              </a:ext>
            </a:extLst>
          </p:cNvPr>
          <p:cNvPicPr>
            <a:picLocks noChangeAspect="1"/>
          </p:cNvPicPr>
          <p:nvPr/>
        </p:nvPicPr>
        <p:blipFill>
          <a:blip r:embed="rId2"/>
          <a:stretch>
            <a:fillRect/>
          </a:stretch>
        </p:blipFill>
        <p:spPr>
          <a:xfrm>
            <a:off x="10772332" y="5771397"/>
            <a:ext cx="1182727" cy="1030313"/>
          </a:xfrm>
          <a:prstGeom prst="rect">
            <a:avLst/>
          </a:prstGeom>
        </p:spPr>
      </p:pic>
      <p:pic>
        <p:nvPicPr>
          <p:cNvPr id="13" name="Picture 12">
            <a:extLst>
              <a:ext uri="{FF2B5EF4-FFF2-40B4-BE49-F238E27FC236}">
                <a16:creationId xmlns:a16="http://schemas.microsoft.com/office/drawing/2014/main" id="{BEADEDB1-D339-A2FE-24DF-FAFF543E74C9}"/>
              </a:ext>
            </a:extLst>
          </p:cNvPr>
          <p:cNvPicPr>
            <a:picLocks noChangeAspect="1"/>
          </p:cNvPicPr>
          <p:nvPr/>
        </p:nvPicPr>
        <p:blipFill>
          <a:blip r:embed="rId3"/>
          <a:stretch>
            <a:fillRect/>
          </a:stretch>
        </p:blipFill>
        <p:spPr>
          <a:xfrm>
            <a:off x="1736975" y="1519561"/>
            <a:ext cx="8718050" cy="5230831"/>
          </a:xfrm>
          <a:prstGeom prst="rect">
            <a:avLst/>
          </a:prstGeom>
        </p:spPr>
      </p:pic>
    </p:spTree>
    <p:extLst>
      <p:ext uri="{BB962C8B-B14F-4D97-AF65-F5344CB8AC3E}">
        <p14:creationId xmlns:p14="http://schemas.microsoft.com/office/powerpoint/2010/main" val="5439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4800" dirty="0"/>
              <a:t>Citizen Request for information</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a:stretch/>
        </p:blipFill>
        <p:spPr>
          <a:xfrm>
            <a:off x="1481704" y="1887830"/>
            <a:ext cx="4109785" cy="3082339"/>
          </a:xfrm>
        </p:spPr>
      </p:pic>
      <p:sp>
        <p:nvSpPr>
          <p:cNvPr id="6" name="Rectangle 5">
            <a:extLst>
              <a:ext uri="{FF2B5EF4-FFF2-40B4-BE49-F238E27FC236}">
                <a16:creationId xmlns:a16="http://schemas.microsoft.com/office/drawing/2014/main" id="{86954AAB-8081-4298-CFE3-73420A513C3B}"/>
              </a:ext>
            </a:extLst>
          </p:cNvPr>
          <p:cNvSpPr/>
          <p:nvPr/>
        </p:nvSpPr>
        <p:spPr>
          <a:xfrm>
            <a:off x="9733660" y="401652"/>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55817509"/>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771</TotalTime>
  <Words>883</Words>
  <Application>Microsoft Office PowerPoint</Application>
  <PresentationFormat>Widescreen</PresentationFormat>
  <Paragraphs>126</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Office Theme</vt:lpstr>
      <vt:lpstr>Welcome Y’all!</vt:lpstr>
      <vt:lpstr>Call to order</vt:lpstr>
      <vt:lpstr>Citizen presentations</vt:lpstr>
      <vt:lpstr>Approval of minutes</vt:lpstr>
      <vt:lpstr>Staff reports</vt:lpstr>
      <vt:lpstr>City engineer’s report </vt:lpstr>
      <vt:lpstr>City administrator’s report </vt:lpstr>
      <vt:lpstr>Sales Tax Revenue</vt:lpstr>
      <vt:lpstr>Citizen Request for information</vt:lpstr>
      <vt:lpstr>Updates to code of ordinances </vt:lpstr>
      <vt:lpstr>Establishing the holiday schedule for 2023</vt:lpstr>
      <vt:lpstr>Finances</vt:lpstr>
      <vt:lpstr>Audit engagement</vt:lpstr>
      <vt:lpstr>purchases</vt:lpstr>
      <vt:lpstr>purchases</vt:lpstr>
      <vt:lpstr>Election of trustees</vt:lpstr>
      <vt:lpstr>Utility bill relief fund</vt:lpstr>
      <vt:lpstr>Utility bill relief fund</vt:lpstr>
      <vt:lpstr>APPROVAL OF PROPOSED TAX RATE </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Kent Manton</dc:creator>
  <cp:lastModifiedBy>Kent Manton</cp:lastModifiedBy>
  <cp:revision>27</cp:revision>
  <dcterms:created xsi:type="dcterms:W3CDTF">2022-08-22T15:00:12Z</dcterms:created>
  <dcterms:modified xsi:type="dcterms:W3CDTF">2022-08-25T21:46:10Z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